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120063" cy="10826750" type="B4ISO"/>
  <p:notesSz cx="6858000" cy="9144000"/>
  <p:defaultTextStyle>
    <a:defPPr>
      <a:defRPr lang="ru-RU"/>
    </a:defPPr>
    <a:lvl1pPr marL="0" algn="l" defTabSz="10826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1325" algn="l" defTabSz="10826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2650" algn="l" defTabSz="10826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23974" algn="l" defTabSz="10826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65299" algn="l" defTabSz="10826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06624" algn="l" defTabSz="10826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47949" algn="l" defTabSz="10826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89274" algn="l" defTabSz="10826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30598" algn="l" defTabSz="10826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597" y="-149"/>
      </p:cViewPr>
      <p:guideLst>
        <p:guide orient="horz" pos="3410"/>
        <p:guide pos="25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005" y="3363312"/>
            <a:ext cx="6902054" cy="232073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8010" y="6135158"/>
            <a:ext cx="5684044" cy="276683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1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3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5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6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9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30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859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945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415284" y="578932"/>
            <a:ext cx="1370261" cy="123154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503" y="578932"/>
            <a:ext cx="3975448" cy="1231542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94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14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1429" y="6957190"/>
            <a:ext cx="6902054" cy="2150313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1429" y="4588840"/>
            <a:ext cx="6902054" cy="2368350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132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265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397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529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66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794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927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3059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31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503" y="3368323"/>
            <a:ext cx="2672854" cy="9526037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12691" y="3368323"/>
            <a:ext cx="2672854" cy="9526037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06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003" y="433572"/>
            <a:ext cx="7308057" cy="1804458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6004" y="2423488"/>
            <a:ext cx="3587771" cy="1009995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1325" indent="0">
              <a:buNone/>
              <a:defRPr sz="2400" b="1"/>
            </a:lvl2pPr>
            <a:lvl3pPr marL="1082650" indent="0">
              <a:buNone/>
              <a:defRPr sz="2100" b="1"/>
            </a:lvl3pPr>
            <a:lvl4pPr marL="1623974" indent="0">
              <a:buNone/>
              <a:defRPr sz="1900" b="1"/>
            </a:lvl4pPr>
            <a:lvl5pPr marL="2165299" indent="0">
              <a:buNone/>
              <a:defRPr sz="1900" b="1"/>
            </a:lvl5pPr>
            <a:lvl6pPr marL="2706624" indent="0">
              <a:buNone/>
              <a:defRPr sz="1900" b="1"/>
            </a:lvl6pPr>
            <a:lvl7pPr marL="3247949" indent="0">
              <a:buNone/>
              <a:defRPr sz="1900" b="1"/>
            </a:lvl7pPr>
            <a:lvl8pPr marL="3789274" indent="0">
              <a:buNone/>
              <a:defRPr sz="1900" b="1"/>
            </a:lvl8pPr>
            <a:lvl9pPr marL="433059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6004" y="3433483"/>
            <a:ext cx="3587771" cy="6237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124880" y="2423488"/>
            <a:ext cx="3589180" cy="1009995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1325" indent="0">
              <a:buNone/>
              <a:defRPr sz="2400" b="1"/>
            </a:lvl2pPr>
            <a:lvl3pPr marL="1082650" indent="0">
              <a:buNone/>
              <a:defRPr sz="2100" b="1"/>
            </a:lvl3pPr>
            <a:lvl4pPr marL="1623974" indent="0">
              <a:buNone/>
              <a:defRPr sz="1900" b="1"/>
            </a:lvl4pPr>
            <a:lvl5pPr marL="2165299" indent="0">
              <a:buNone/>
              <a:defRPr sz="1900" b="1"/>
            </a:lvl5pPr>
            <a:lvl6pPr marL="2706624" indent="0">
              <a:buNone/>
              <a:defRPr sz="1900" b="1"/>
            </a:lvl6pPr>
            <a:lvl7pPr marL="3247949" indent="0">
              <a:buNone/>
              <a:defRPr sz="1900" b="1"/>
            </a:lvl7pPr>
            <a:lvl8pPr marL="3789274" indent="0">
              <a:buNone/>
              <a:defRPr sz="1900" b="1"/>
            </a:lvl8pPr>
            <a:lvl9pPr marL="433059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24880" y="3433483"/>
            <a:ext cx="3589180" cy="6237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728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8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803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004" y="431065"/>
            <a:ext cx="2671445" cy="183453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4719" y="431066"/>
            <a:ext cx="4539341" cy="9240332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06004" y="2265599"/>
            <a:ext cx="2671445" cy="7405799"/>
          </a:xfrm>
        </p:spPr>
        <p:txBody>
          <a:bodyPr/>
          <a:lstStyle>
            <a:lvl1pPr marL="0" indent="0">
              <a:buNone/>
              <a:defRPr sz="1700"/>
            </a:lvl1pPr>
            <a:lvl2pPr marL="541325" indent="0">
              <a:buNone/>
              <a:defRPr sz="1400"/>
            </a:lvl2pPr>
            <a:lvl3pPr marL="1082650" indent="0">
              <a:buNone/>
              <a:defRPr sz="1200"/>
            </a:lvl3pPr>
            <a:lvl4pPr marL="1623974" indent="0">
              <a:buNone/>
              <a:defRPr sz="1100"/>
            </a:lvl4pPr>
            <a:lvl5pPr marL="2165299" indent="0">
              <a:buNone/>
              <a:defRPr sz="1100"/>
            </a:lvl5pPr>
            <a:lvl6pPr marL="2706624" indent="0">
              <a:buNone/>
              <a:defRPr sz="1100"/>
            </a:lvl6pPr>
            <a:lvl7pPr marL="3247949" indent="0">
              <a:buNone/>
              <a:defRPr sz="1100"/>
            </a:lvl7pPr>
            <a:lvl8pPr marL="3789274" indent="0">
              <a:buNone/>
              <a:defRPr sz="1100"/>
            </a:lvl8pPr>
            <a:lvl9pPr marL="433059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78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1589" y="7578725"/>
            <a:ext cx="4872038" cy="894712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91589" y="967390"/>
            <a:ext cx="4872038" cy="6496050"/>
          </a:xfrm>
        </p:spPr>
        <p:txBody>
          <a:bodyPr/>
          <a:lstStyle>
            <a:lvl1pPr marL="0" indent="0">
              <a:buNone/>
              <a:defRPr sz="3800"/>
            </a:lvl1pPr>
            <a:lvl2pPr marL="541325" indent="0">
              <a:buNone/>
              <a:defRPr sz="3300"/>
            </a:lvl2pPr>
            <a:lvl3pPr marL="1082650" indent="0">
              <a:buNone/>
              <a:defRPr sz="2800"/>
            </a:lvl3pPr>
            <a:lvl4pPr marL="1623974" indent="0">
              <a:buNone/>
              <a:defRPr sz="2400"/>
            </a:lvl4pPr>
            <a:lvl5pPr marL="2165299" indent="0">
              <a:buNone/>
              <a:defRPr sz="2400"/>
            </a:lvl5pPr>
            <a:lvl6pPr marL="2706624" indent="0">
              <a:buNone/>
              <a:defRPr sz="2400"/>
            </a:lvl6pPr>
            <a:lvl7pPr marL="3247949" indent="0">
              <a:buNone/>
              <a:defRPr sz="2400"/>
            </a:lvl7pPr>
            <a:lvl8pPr marL="3789274" indent="0">
              <a:buNone/>
              <a:defRPr sz="2400"/>
            </a:lvl8pPr>
            <a:lvl9pPr marL="4330598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91589" y="8473437"/>
            <a:ext cx="4872038" cy="1270638"/>
          </a:xfrm>
        </p:spPr>
        <p:txBody>
          <a:bodyPr/>
          <a:lstStyle>
            <a:lvl1pPr marL="0" indent="0">
              <a:buNone/>
              <a:defRPr sz="1700"/>
            </a:lvl1pPr>
            <a:lvl2pPr marL="541325" indent="0">
              <a:buNone/>
              <a:defRPr sz="1400"/>
            </a:lvl2pPr>
            <a:lvl3pPr marL="1082650" indent="0">
              <a:buNone/>
              <a:defRPr sz="1200"/>
            </a:lvl3pPr>
            <a:lvl4pPr marL="1623974" indent="0">
              <a:buNone/>
              <a:defRPr sz="1100"/>
            </a:lvl4pPr>
            <a:lvl5pPr marL="2165299" indent="0">
              <a:buNone/>
              <a:defRPr sz="1100"/>
            </a:lvl5pPr>
            <a:lvl6pPr marL="2706624" indent="0">
              <a:buNone/>
              <a:defRPr sz="1100"/>
            </a:lvl6pPr>
            <a:lvl7pPr marL="3247949" indent="0">
              <a:buNone/>
              <a:defRPr sz="1100"/>
            </a:lvl7pPr>
            <a:lvl8pPr marL="3789274" indent="0">
              <a:buNone/>
              <a:defRPr sz="1100"/>
            </a:lvl8pPr>
            <a:lvl9pPr marL="433059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39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7000"/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003" y="433572"/>
            <a:ext cx="7308057" cy="1804458"/>
          </a:xfrm>
          <a:prstGeom prst="rect">
            <a:avLst/>
          </a:prstGeom>
        </p:spPr>
        <p:txBody>
          <a:bodyPr vert="horz" lIns="108265" tIns="54132" rIns="108265" bIns="5413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6003" y="2526244"/>
            <a:ext cx="7308057" cy="7145154"/>
          </a:xfrm>
          <a:prstGeom prst="rect">
            <a:avLst/>
          </a:prstGeom>
        </p:spPr>
        <p:txBody>
          <a:bodyPr vert="horz" lIns="108265" tIns="54132" rIns="108265" bIns="5413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06003" y="10034795"/>
            <a:ext cx="1894681" cy="576424"/>
          </a:xfrm>
          <a:prstGeom prst="rect">
            <a:avLst/>
          </a:prstGeom>
        </p:spPr>
        <p:txBody>
          <a:bodyPr vert="horz" lIns="108265" tIns="54132" rIns="108265" bIns="5413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E2ADD-2AA5-49CB-BB9B-755F93A0648D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774355" y="10034795"/>
            <a:ext cx="2571353" cy="576424"/>
          </a:xfrm>
          <a:prstGeom prst="rect">
            <a:avLst/>
          </a:prstGeom>
        </p:spPr>
        <p:txBody>
          <a:bodyPr vert="horz" lIns="108265" tIns="54132" rIns="108265" bIns="5413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819379" y="10034795"/>
            <a:ext cx="1894681" cy="576424"/>
          </a:xfrm>
          <a:prstGeom prst="rect">
            <a:avLst/>
          </a:prstGeom>
        </p:spPr>
        <p:txBody>
          <a:bodyPr vert="horz" lIns="108265" tIns="54132" rIns="108265" bIns="5413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EA433-8594-4654-9E10-C7018FAA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771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2650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994" indent="-405994" algn="l" defTabSz="108265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9653" indent="-338328" algn="l" defTabSz="1082650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defTabSz="108265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defTabSz="108265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&#1052;&#1072;&#1090;&#1077;&#1088;&#1080;&#1072;&#1083;&#1099;/&#1040;&#1053;&#1050;&#1045;&#1058;&#1040;%20&#1058;&#1099;%20&#1080;%20&#1085;&#1072;&#1096;&#1072;%20&#1080;&#1089;&#1090;&#1086;&#1088;&#1080;&#1103;.docx" TargetMode="External"/><Relationship Id="rId3" Type="http://schemas.openxmlformats.org/officeDocument/2006/relationships/hyperlink" Target="&#1052;&#1072;&#1090;&#1077;&#1088;&#1080;&#1072;&#1083;&#1099;/&#1048;&#1075;&#1088;&#1072;-&#1087;&#1091;&#1090;&#1077;&#1096;&#1077;&#1089;&#1090;&#1074;&#1080;&#1077;%20&#1044;&#1086;&#1088;&#1086;&#1075;&#1072;&#1084;&#1080;%20&#1088;&#1086;&#1076;&#1085;&#1086;&#1075;&#1086;%20&#1082;&#1088;&#1072;&#1103;" TargetMode="External"/><Relationship Id="rId7" Type="http://schemas.openxmlformats.org/officeDocument/2006/relationships/hyperlink" Target="&#1052;&#1072;&#1090;&#1077;&#1088;&#1080;&#1072;&#1083;&#1099;/&#1040;&#1053;&#1050;&#1045;&#1058;&#1040;%20&#1056;&#1086;&#1083;&#1100;%20&#1082;&#1088;&#1072;&#1077;&#1074;&#1077;&#1076;&#1077;&#1085;&#1080;&#1103;%20&#1074;%20&#1084;&#1086;&#1077;&#1081;%20&#1078;&#1080;&#1079;&#1085;&#1080;.docx" TargetMode="External"/><Relationship Id="rId2" Type="http://schemas.openxmlformats.org/officeDocument/2006/relationships/hyperlink" Target="&#1052;&#1072;&#1090;&#1077;&#1088;&#1080;&#1072;&#1083;&#1099;/&#1044;&#1086;&#1082;&#1083;&#1072;&#1076;.docx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&#1052;&#1072;&#1090;&#1077;&#1088;&#1080;&#1072;&#1083;&#1099;/&#1052;&#1077;&#1088;&#1086;&#1087;&#1088;&#1080;&#1103;&#1090;&#1080;&#1077;%20&#1063;&#1077;&#1083;&#1086;&#1074;&#1077;&#1082;,%20&#1086;&#1073;&#1098;&#1077;&#1076;&#1080;&#1085;&#1103;&#1074;&#1096;&#1080;&#1081;%20&#1085;&#1072;&#1094;&#1080;&#1102;.docx" TargetMode="External"/><Relationship Id="rId5" Type="http://schemas.openxmlformats.org/officeDocument/2006/relationships/hyperlink" Target="&#1052;&#1072;&#1090;&#1077;&#1088;&#1080;&#1072;&#1083;&#1099;/&#1055;&#1088;&#1077;&#1079;&#1077;&#1085;&#1090;&#1072;&#1094;&#1080;&#1103;%20&#1050;&#1088;&#1072;&#1081;%20&#1083;&#1102;&#1073;&#1080;&#1084;&#1099;&#1081;,%20&#1082;&#1088;&#1072;&#1081;%20&#1088;&#1086;&#1076;&#1085;&#1086;&#1081;.pptx" TargetMode="External"/><Relationship Id="rId4" Type="http://schemas.openxmlformats.org/officeDocument/2006/relationships/hyperlink" Target="&#1052;&#1072;&#1090;&#1077;&#1088;&#1080;&#1072;&#1083;&#1099;/&#1042;&#1048;&#1050;&#1058;&#1054;&#1056;&#1048;&#1053;&#1040;%20&#1069;&#1082;&#1089;&#1082;&#1091;&#1088;&#1089;&#1080;&#1103;%20&#1087;&#1086;%20&#1075;&#1086;&#1088;&#1086;&#1076;&#1091;%20&#1042;&#1080;&#1090;&#1077;&#1073;&#1089;&#1082;&#1091;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7183" y="254323"/>
            <a:ext cx="6902054" cy="1368152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Методическое объединение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ГУО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«Гимназия №8 г. Витебска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3097" y="2107104"/>
            <a:ext cx="75608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1. Доклад на тему: «Литературное краеведение как одно из направлений в работе библиотекарей гимназии №8»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6935" y="2683168"/>
            <a:ext cx="33364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Библиотекарь И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. Н.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Щербицкая</a:t>
            </a: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2012" y="3147734"/>
            <a:ext cx="7416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2. Игра-путешествие «Дорогами родного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края»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9 «А» класс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42496" y="3435766"/>
            <a:ext cx="3508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Зав. библиотекой И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. Н. Шевченко</a:t>
            </a: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1787" y="3907304"/>
            <a:ext cx="71826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3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. Викторина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«Экскурсия по городу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Витебску»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5 «А» класс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38083" y="4277480"/>
            <a:ext cx="33364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Библиотекарь И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. Н.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Щербицкая</a:t>
            </a: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4502" y="4753679"/>
            <a:ext cx="63091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action="ppaction://hlinkpres?slideindex=1&amp;slidetitle="/>
              </a:rPr>
              <a:t>4. Презентация «Край любимый, край родной»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9976" y="5041711"/>
            <a:ext cx="2555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Библиотекари гимназии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84099" y="5619649"/>
            <a:ext cx="74793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5. Мероприятие, посвященное 90-летию П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. М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.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Машерова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: «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Человек,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о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бъединявший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нацию»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67168" y="6245288"/>
            <a:ext cx="61257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белорусского языка и литературы Е.М. Карасевич 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Библиотекари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гимназии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77930" y="6859632"/>
            <a:ext cx="69212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Анкетирование на тему: 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action="ppaction://hlinkfile"/>
              </a:rPr>
              <a:t>а) «Роль краеведения в моей жизни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action="ppaction://hlinkfile"/>
              </a:rPr>
              <a:t>»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action="ppaction://hlinkfile"/>
              </a:rPr>
              <a:t>б) «Ты и наша история»(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action="ppaction://hlinkfile"/>
              </a:rPr>
              <a:t>4-7 классы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action="ppaction://hlinkfile"/>
              </a:rPr>
              <a:t>)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42496" y="7651720"/>
            <a:ext cx="35428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Библиотекари гимназии 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И. Н.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Щербицкая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, И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. Н. Шевченко</a:t>
            </a: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2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147</Words>
  <Application>Microsoft Office PowerPoint</Application>
  <PresentationFormat>B4 (ISO) (250x353 мм)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ПРОГРАММА Методическое объединение  ГУО «Гимназия №8 г. Витебска»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Методическое объединение ГУО «Гимназия №8 г. Витебска»</dc:title>
  <dc:creator>user</dc:creator>
  <cp:lastModifiedBy>user</cp:lastModifiedBy>
  <cp:revision>6</cp:revision>
  <dcterms:created xsi:type="dcterms:W3CDTF">2022-02-27T14:55:39Z</dcterms:created>
  <dcterms:modified xsi:type="dcterms:W3CDTF">2022-03-01T10:48:23Z</dcterms:modified>
</cp:coreProperties>
</file>