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81" r:id="rId3"/>
    <p:sldId id="257" r:id="rId4"/>
    <p:sldId id="332" r:id="rId5"/>
    <p:sldId id="320" r:id="rId6"/>
    <p:sldId id="265" r:id="rId7"/>
    <p:sldId id="273" r:id="rId8"/>
    <p:sldId id="290" r:id="rId9"/>
    <p:sldId id="309" r:id="rId10"/>
    <p:sldId id="293" r:id="rId11"/>
    <p:sldId id="279" r:id="rId12"/>
    <p:sldId id="331" r:id="rId13"/>
    <p:sldId id="259" r:id="rId14"/>
    <p:sldId id="260" r:id="rId15"/>
    <p:sldId id="300" r:id="rId16"/>
    <p:sldId id="304" r:id="rId17"/>
    <p:sldId id="262" r:id="rId18"/>
    <p:sldId id="264" r:id="rId19"/>
    <p:sldId id="280" r:id="rId20"/>
    <p:sldId id="270" r:id="rId21"/>
    <p:sldId id="305" r:id="rId22"/>
    <p:sldId id="295" r:id="rId23"/>
    <p:sldId id="284" r:id="rId24"/>
    <p:sldId id="310" r:id="rId25"/>
    <p:sldId id="297" r:id="rId26"/>
    <p:sldId id="330" r:id="rId27"/>
    <p:sldId id="329" r:id="rId28"/>
    <p:sldId id="328" r:id="rId29"/>
    <p:sldId id="333" r:id="rId30"/>
    <p:sldId id="334" r:id="rId31"/>
    <p:sldId id="306" r:id="rId32"/>
    <p:sldId id="325" r:id="rId33"/>
    <p:sldId id="327" r:id="rId34"/>
    <p:sldId id="326" r:id="rId35"/>
    <p:sldId id="322" r:id="rId36"/>
    <p:sldId id="321" r:id="rId37"/>
    <p:sldId id="319" r:id="rId38"/>
    <p:sldId id="286" r:id="rId39"/>
  </p:sldIdLst>
  <p:sldSz cx="12192000" cy="6858000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57;&#1086;&#1082;&#1086;&#1083;&#1086;&#1074;&#1072;&#1051;&#1051;\Desktop\&#1057;&#1086;&#1082;&#1086;&#1083;&#1086;&#1074;&#1072;\&#1053;&#1086;&#1074;&#1086;&#1077;\&#1041;&#1059;&#1051;&#1051;&#1048;&#1053;&#1043;\&#1041;&#1059;&#1051;&#1051;&#1048;&#1053;&#1043;%20&#1056;&#1054;&#1044;&#1048;&#1058;,%20&#1089;&#1086;&#1073;&#1088;&#1072;&#1085;&#1080;&#1077;\&#1051;&#1080;&#1089;&#1090;%20Microsoft%20Excel.xlsx" TargetMode="Externa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567145943641663"/>
          <c:y val="0.19486111402511597"/>
          <c:w val="0.88498842716217041"/>
          <c:h val="0.62728381156921387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Лист1!$A$8:$A$10</c:f>
              <c:strCache>
                <c:ptCount val="3"/>
                <c:pt idx="0">
                  <c:v>Не рассказывали о Буллинге 62% детей</c:v>
                </c:pt>
                <c:pt idx="1">
                  <c:v>Делились с друзьями 24% детей</c:v>
                </c:pt>
                <c:pt idx="2">
                  <c:v>Рассказали родителям 2% детей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0.62</c:v>
                </c:pt>
                <c:pt idx="1">
                  <c:v>0.24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4-4EDB-9FEE-36A583782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-1537726128"/>
        <c:axId val="-1537717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Лист1!$A$8:$A$10</c15:sqref>
                        </c15:formulaRef>
                      </c:ext>
                    </c:extLst>
                    <c:strCache>
                      <c:ptCount val="3"/>
                      <c:pt idx="0">
                        <c:v>Не рассказывали о Буллинге 62% детей</c:v>
                      </c:pt>
                      <c:pt idx="1">
                        <c:v>Делились с друзьями 24% детей</c:v>
                      </c:pt>
                      <c:pt idx="2">
                        <c:v>Рассказали родителям 2% детей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Лист1!$B$8:$B$10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EF4-4EDB-9FEE-36A5837824C0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Лист1!$A$8:$A$10</c15:sqref>
                        </c15:formulaRef>
                      </c:ext>
                    </c:extLst>
                    <c:strCache>
                      <c:ptCount val="3"/>
                      <c:pt idx="0">
                        <c:v>Не рассказывали о Буллинге 62% детей</c:v>
                      </c:pt>
                      <c:pt idx="1">
                        <c:v>Делились с друзьями 24% детей</c:v>
                      </c:pt>
                      <c:pt idx="2">
                        <c:v>Рассказали родителям 2% детей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Лист1!$C$8:$C$10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EF4-4EDB-9FEE-36A5837824C0}"/>
                  </c:ext>
                </c:extLst>
              </c15:ser>
            </c15:filteredBarSeries>
          </c:ext>
        </c:extLst>
      </c:barChart>
      <c:catAx>
        <c:axId val="-15377261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537717968"/>
        <c:crosses val="autoZero"/>
        <c:auto val="0"/>
        <c:lblAlgn val="ctr"/>
        <c:lblOffset/>
        <c:noMultiLvlLbl val="0"/>
      </c:catAx>
      <c:valAx>
        <c:axId val="-153771796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53772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20150F39-72B4-442B-9994-9E3BC4F2C961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648B3232-B306-4FCB-B494-3CC7B56F8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51586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05825D1C-1B2E-433A-B756-CD9912C57B1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2848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8E623-02BE-4BA9-B506-C6B87C0A6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6A2040-36CD-4729-9FB4-A558BFAFD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112A8-BEEA-4FF2-AB4D-583700AD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372E564-4607-434D-A25E-2EEDF7A7183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174A7-11D1-4F10-AB56-2D123E90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A815F-07B9-48AB-997E-B8C3FBAD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31E7841-58EC-41A4-B380-67A8096C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327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BCD5E-7DE7-4EA7-A1BE-A4FD7273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7B384-85D1-4546-B223-ABB6953C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54412-8C67-4102-B19F-A43D17B5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372E564-4607-434D-A25E-2EEDF7A7183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42AF9-5605-4B99-936E-9EB234DE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50592-71E4-478F-A7F2-7A73BA87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31E7841-58EC-41A4-B380-67A8096C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459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1177D-FEAA-4F2F-8361-5C6F41B9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D676A-994E-4BF8-9FA7-5AA0D8D9E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F3C696-2942-4A73-8E1C-3D5CD365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9784A-02B7-4E28-BA11-732F28B6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372E564-4607-434D-A25E-2EEDF7A7183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9F6957-F94E-4179-96BE-B21A2D38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539B77-2FF5-40A3-A2D6-ABA234C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31E7841-58EC-41A4-B380-67A8096C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694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18AC-20E3-4DF8-A9AE-16295A79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C55EEF-49D1-497E-89B9-840EC39C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372E564-4607-434D-A25E-2EEDF7A7183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DD3442-C354-4E22-84D9-59847FFD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6F4B26-9562-4C29-8F2B-6D53EC96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31E7841-58EC-41A4-B380-67A8096C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4786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8F1C48-4D4A-4448-ACE6-43F3D60F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372E564-4607-434D-A25E-2EEDF7A7183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1118FD-DFB7-47F6-9316-D5D3DE7B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F54D1-8C15-418E-BF9E-A0E2AA6F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31E7841-58EC-41A4-B380-67A8096C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9998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51FD8-F9E3-493C-B55F-1B6CF502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6BFC6A-541A-441B-8C31-DB1A0F06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549B2-D90F-40BA-BF3C-D6CE00B38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372E564-4607-434D-A25E-2EEDF7A71837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BECA3-C39F-4D5A-B361-B34168373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868C8-B4CF-48A7-8532-94E879E1B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31E7841-58EC-41A4-B380-67A8096CE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4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6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hyperlink" Target="http://www.manrise.ru/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310" y="724991"/>
            <a:ext cx="11017720" cy="1059636"/>
          </a:xfrm>
        </p:spPr>
        <p:txBody>
          <a:bodyPr>
            <a:normAutofit fontScale="90000"/>
          </a:bodyPr>
          <a:lstStyle>
            <a:defPPr/>
          </a:lstStyle>
          <a:p>
            <a:br>
              <a:rPr lang="ru-RU" sz="6700" b="1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ru-RU" sz="6700" b="1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6700" b="1" smtClean="0">
                <a:latin typeface="Comic Sans MS" panose="030f0702030302020204" pitchFamily="66" charset="0"/>
              </a:rPr>
              <a:t>«Буллинг…или школьная травля»</a:t>
            </a:r>
            <a:endParaRPr lang="ru-RU" b="1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0" y="1426135"/>
            <a:ext cx="3529890" cy="4139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75" y="2244530"/>
            <a:ext cx="496867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482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69782679"/>
              </p:ext>
            </p:extLst>
          </p:nvPr>
        </p:nvGraphicFramePr>
        <p:xfrm>
          <a:off x="385011" y="1934678"/>
          <a:ext cx="6092791" cy="455340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defPPr/>
          </a:lstStyle>
          <a:p>
            <a:pPr algn="ctr"/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Обращение за помощью при буллинге</a:t>
            </a:r>
            <a:endParaRPr lang="ru-RU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6179" y="2079057"/>
            <a:ext cx="4427621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>
                <a:latin typeface="Comic Sans MS" panose="030f0702030302020204" pitchFamily="66" charset="0"/>
              </a:rPr>
              <a:t>Хочет справиться с этим самостоятельно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>
                <a:latin typeface="Comic Sans MS" panose="030f0702030302020204" pitchFamily="66" charset="0"/>
              </a:rPr>
              <a:t>Дети могут бояться реакции от обидчика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>
                <a:latin typeface="Comic Sans MS" panose="030f0702030302020204" pitchFamily="66" charset="0"/>
              </a:rPr>
              <a:t>Опасается, что накажут за слабость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>
                <a:latin typeface="Comic Sans MS" panose="030f0702030302020204" pitchFamily="66" charset="0"/>
              </a:rPr>
              <a:t>Чувствуют, что никто о них не заботится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>
                <a:latin typeface="Comic Sans MS" panose="030f0702030302020204" pitchFamily="66" charset="0"/>
              </a:rPr>
              <a:t>Дети могут опасаться, что их сверстники отвергнут</a:t>
            </a:r>
          </a:p>
        </p:txBody>
      </p:sp>
    </p:spTree>
    <p:extLst>
      <p:ext uri="{BB962C8B-B14F-4D97-AF65-F5344CB8AC3E}">
        <p14:creationId xmlns:p14="http://schemas.microsoft.com/office/powerpoint/2010/main" val="18134206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53000" y="1447801"/>
            <a:ext cx="5181600" cy="4678363"/>
          </a:xfrm>
        </p:spPr>
        <p:txBody>
          <a:bodyPr>
            <a:normAutofit fontScale="92500"/>
          </a:bodyPr>
          <a:lstStyle>
            <a:defPPr/>
          </a:lstStyle>
          <a:p>
            <a:r>
              <a:rPr lang="ru-RU" smtClean="0"/>
              <a:t>Примерно 50% ребят не рассказывают родителям, что видели буллинг со стороны или терпели издевательства других школьников.</a:t>
            </a:r>
          </a:p>
          <a:p>
            <a:endParaRPr lang="ru-RU" smtClean="0"/>
          </a:p>
          <a:p>
            <a:r>
              <a:rPr lang="ru-RU" smtClean="0"/>
              <a:t> Но самое страшное — половина из тех, кто все же поделился с родителями своей проблемой, утверждают, что взрослые им ничем не помогли!</a:t>
            </a:r>
            <a:br>
              <a:rPr lang="ru-RU" smtClean="0"/>
            </a:br>
            <a:endParaRPr lang="ru-RU"/>
          </a:p>
        </p:txBody>
      </p:sp>
      <p:pic>
        <p:nvPicPr>
          <p:cNvPr id="7" name="Содержимое 6" descr="depositphotos_7360665-stock-photo-aggression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28606" y="731546"/>
            <a:ext cx="4409165" cy="4409165"/>
          </a:xfrm>
        </p:spPr>
      </p:pic>
    </p:spTree>
    <p:extLst>
      <p:ext uri="{BB962C8B-B14F-4D97-AF65-F5344CB8AC3E}">
        <p14:creationId xmlns:p14="http://schemas.microsoft.com/office/powerpoint/2010/main" val="282705608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B58139-2F41-42ED-9DDA-A7E5FFB8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2" y="126610"/>
            <a:ext cx="11629293" cy="1111348"/>
          </a:xfrm>
          <a:noFill/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800" b="1">
                <a:solidFill>
                  <a:srgbClr val="FF0000"/>
                </a:solidFill>
                <a:latin typeface="Comic Sans MS" panose="030f0702030302020204" pitchFamily="66" charset="0"/>
              </a:rPr>
              <a:t>Распределение ролей в буллинге</a:t>
            </a:r>
            <a:endParaRPr lang="ru-RU" sz="4800" b="1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A28C6BD6-3210-460D-9580-7004C5606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6833" y="2213811"/>
            <a:ext cx="3575167" cy="260247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/>
          </a:lstStyle>
          <a:p>
            <a:pPr marL="0" indent="0" algn="ctr">
              <a:buNone/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Косвенные участники буллинга</a:t>
            </a:r>
            <a:endParaRPr lang="ru-RU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b="1">
                <a:latin typeface="Comic Sans MS" panose="030f0702030302020204" pitchFamily="66" charset="0"/>
              </a:rPr>
              <a:t>Р</a:t>
            </a:r>
            <a:r>
              <a:rPr lang="en-US" b="1" err="1" smtClean="0">
                <a:latin typeface="Comic Sans MS" panose="030f0702030302020204" pitchFamily="66" charset="0"/>
              </a:rPr>
              <a:t>одители</a:t>
            </a:r>
            <a:endParaRPr lang="en-US" b="1">
              <a:latin typeface="Comic Sans MS" panose="030f0702030302020204" pitchFamily="66" charset="0"/>
            </a:endParaRPr>
          </a:p>
          <a:p>
            <a:pPr lvl="1"/>
            <a:r>
              <a:rPr lang="en-US" b="1">
                <a:latin typeface="Comic Sans MS" panose="030f0702030302020204" pitchFamily="66" charset="0"/>
              </a:rPr>
              <a:t>Опекуны</a:t>
            </a:r>
          </a:p>
          <a:p>
            <a:pPr lvl="1"/>
            <a:r>
              <a:rPr lang="en-US" b="1">
                <a:latin typeface="Comic Sans MS" panose="030f0702030302020204" pitchFamily="66" charset="0"/>
              </a:rPr>
              <a:t>Учителя</a:t>
            </a:r>
          </a:p>
          <a:p>
            <a:pPr lvl="1"/>
            <a:r>
              <a:rPr lang="en-US" b="1">
                <a:latin typeface="Comic Sans MS" panose="030f0702030302020204" pitchFamily="66" charset="0"/>
              </a:rPr>
              <a:t>Воспитатели</a:t>
            </a:r>
            <a:endParaRPr lang="ru-RU" b="1">
              <a:latin typeface="Comic Sans MS" panose="030f0702030302020204" pitchFamily="66" charset="0"/>
            </a:endParaRPr>
          </a:p>
          <a:p>
            <a:pPr lvl="1"/>
            <a:r>
              <a:rPr lang="ru-RU" b="1">
                <a:latin typeface="Comic Sans MS" panose="030f0702030302020204" pitchFamily="66" charset="0"/>
              </a:rPr>
              <a:t>СМИ</a:t>
            </a:r>
            <a:endParaRPr lang="en-US" b="1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4636" y="1681246"/>
            <a:ext cx="8620225" cy="4351338"/>
          </a:xfrm>
        </p:spPr>
        <p:txBody>
          <a:bodyPr>
            <a:normAutofit fontScale="92500" lnSpcReduction="20000"/>
          </a:bodyPr>
          <a:lstStyle>
            <a:defPPr/>
          </a:lstStyle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Активное участие в буллинге всегда принимают три группы детей: </a:t>
            </a:r>
            <a:r>
              <a:rPr lang="ru-RU">
                <a:solidFill>
                  <a:srgbClr val="FF0000"/>
                </a:solidFill>
                <a:latin typeface="Comic Sans MS" panose="030f0702030302020204" pitchFamily="66" charset="0"/>
              </a:rPr>
              <a:t>жертва, агрессор и </a:t>
            </a: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наблюдатели, защитники.</a:t>
            </a:r>
          </a:p>
          <a:p>
            <a:pPr marL="0" indent="0">
              <a:buNone/>
            </a:pPr>
            <a:r>
              <a:rPr lang="ru-RU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>
                <a:latin typeface="Comic Sans MS" panose="030f0702030302020204" pitchFamily="66" charset="0"/>
              </a:rPr>
              <a:t>Травля начинается одним человеком, обычно он лидер в классе, успешный в учебе или же, наоборот, агрессивный неуч</a:t>
            </a:r>
            <a:r>
              <a:rPr lang="ru-RU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</a:t>
            </a:r>
            <a:r>
              <a:rPr lang="ru-RU">
                <a:latin typeface="Comic Sans MS" panose="030f0702030302020204" pitchFamily="66" charset="0"/>
              </a:rPr>
              <a:t>, как правило, не испытывают удовольствия от буллинга, но вынуждены или включаться, или молчать из страха, что сами окажутся в роли жертвы. </a:t>
            </a:r>
            <a:endParaRPr lang="ru-RU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Защитники</a:t>
            </a:r>
            <a:r>
              <a:rPr lang="ru-RU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smtClean="0">
                <a:latin typeface="Comic Sans MS" panose="030f0702030302020204" pitchFamily="66" charset="0"/>
              </a:rPr>
              <a:t>это более </a:t>
            </a:r>
            <a:r>
              <a:rPr lang="ru-RU">
                <a:latin typeface="Comic Sans MS" panose="030f0702030302020204" pitchFamily="66" charset="0"/>
              </a:rPr>
              <a:t>смелые </a:t>
            </a:r>
            <a:r>
              <a:rPr lang="ru-RU" smtClean="0">
                <a:latin typeface="Comic Sans MS" panose="030f0702030302020204" pitchFamily="66" charset="0"/>
              </a:rPr>
              <a:t> дети, </a:t>
            </a:r>
            <a:r>
              <a:rPr lang="ru-RU">
                <a:latin typeface="Comic Sans MS" panose="030f0702030302020204" pitchFamily="66" charset="0"/>
              </a:rPr>
              <a:t>встают на защиту жертвы. </a:t>
            </a:r>
          </a:p>
        </p:txBody>
      </p:sp>
    </p:spTree>
    <p:extLst>
      <p:ext uri="{BB962C8B-B14F-4D97-AF65-F5344CB8AC3E}">
        <p14:creationId xmlns:p14="http://schemas.microsoft.com/office/powerpoint/2010/main" val="137103183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8147-DEB9-4F9E-AEA8-5555345A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407329"/>
            <a:ext cx="11128717" cy="830629"/>
          </a:xfrm>
          <a:noFill/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5400" b="1" smtClean="0">
                <a:latin typeface="Comic Sans MS" panose="030f0702030302020204" pitchFamily="66" charset="0"/>
              </a:rPr>
              <a:t>Инициаторы травли -</a:t>
            </a:r>
            <a:r>
              <a:rPr lang="ru-RU" sz="5400" b="1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буллеры</a:t>
            </a:r>
            <a:endParaRPr lang="ru-RU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B587AB-ACD2-4862-BFA3-30FFFA782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5" y="1392702"/>
            <a:ext cx="4808928" cy="5331655"/>
          </a:xfrm>
        </p:spPr>
        <p:txBody>
          <a:bodyPr>
            <a:normAutofit/>
          </a:bodyPr>
          <a:lstStyle>
            <a:defPPr/>
          </a:lstStyle>
          <a:p>
            <a:pPr marL="0" indent="0">
              <a:lnSpc>
                <a:spcPct val="100000"/>
              </a:lnSpc>
              <a:buNone/>
            </a:pPr>
            <a:r>
              <a:rPr lang="ru-RU" b="1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Буллеры - </a:t>
            </a:r>
            <a:r>
              <a:rPr lang="ru-RU" sz="2400" smtClean="0">
                <a:latin typeface="Comic Sans MS" panose="030f0702030302020204" pitchFamily="66" charset="0"/>
              </a:rPr>
              <a:t>выступают один-два </a:t>
            </a:r>
            <a:r>
              <a:rPr lang="ru-RU" sz="2400">
                <a:latin typeface="Comic Sans MS" panose="030f0702030302020204" pitchFamily="66" charset="0"/>
              </a:rPr>
              <a:t>ребенка, их цель самоутвердиться, обрести авторитет в коллективе, о</a:t>
            </a:r>
            <a:r>
              <a:rPr lang="ru-RU" sz="2400" u="sng" smtClean="0">
                <a:latin typeface="Comic Sans MS" panose="030f0702030302020204" pitchFamily="66" charset="0"/>
              </a:rPr>
              <a:t>ни </a:t>
            </a:r>
            <a:r>
              <a:rPr lang="ru-RU" sz="2400" u="sng">
                <a:latin typeface="Comic Sans MS" panose="030f0702030302020204" pitchFamily="66" charset="0"/>
              </a:rPr>
              <a:t>стремятся к вниманию, желают занять роль лидера класса.</a:t>
            </a:r>
            <a:endParaRPr lang="ru-RU" sz="2400" i="1" u="sng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0679" y="1104972"/>
            <a:ext cx="7174254" cy="608628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spcAft>
                <a:spcPts val="1125"/>
              </a:spcAft>
            </a:pPr>
            <a:r>
              <a:rPr lang="ru-RU" b="1">
                <a:solidFill>
                  <a:srgbClr val="FF0000"/>
                </a:solidFill>
                <a:latin typeface="Comic Sans MS" panose="030f0702030302020204" pitchFamily="66" charset="0"/>
              </a:rPr>
              <a:t>Неуравновешенность, самовлюбленность</a:t>
            </a:r>
            <a:r>
              <a:rPr lang="ru-RU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>
                <a:latin typeface="Comic Sans MS" panose="030f0702030302020204" pitchFamily="66" charset="0"/>
              </a:rPr>
              <a:t>Вспыльчивость, импульсивность и невыдержанный характер с чрезмерно </a:t>
            </a:r>
            <a:r>
              <a:rPr lang="ru-RU" err="1" smtClean="0">
                <a:latin typeface="Comic Sans MS" panose="030f0702030302020204" pitchFamily="66" charset="0"/>
              </a:rPr>
              <a:t>завышеной </a:t>
            </a:r>
            <a:r>
              <a:rPr lang="ru-RU">
                <a:latin typeface="Comic Sans MS" panose="030f0702030302020204" pitchFamily="66" charset="0"/>
              </a:rPr>
              <a:t>самооценкой. Авторитет поднимается не за счет личных достижений, а путем унижения других. Девочки чаще действуют исподтишка, науськивая окружающих</a:t>
            </a:r>
            <a:r>
              <a:rPr lang="ru-RU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endParaRPr lang="ru-RU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spcAft>
                <a:spcPts val="1125"/>
              </a:spcAft>
            </a:pP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Чрезмерная </a:t>
            </a:r>
            <a:r>
              <a:rPr lang="ru-RU" b="1">
                <a:solidFill>
                  <a:srgbClr val="FF0000"/>
                </a:solidFill>
                <a:latin typeface="Comic Sans MS" panose="030f0702030302020204" pitchFamily="66" charset="0"/>
              </a:rPr>
              <a:t>злоба, </a:t>
            </a: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враждебность. </a:t>
            </a:r>
            <a:r>
              <a:rPr lang="ru-RU" smtClean="0">
                <a:latin typeface="Comic Sans MS" panose="030f0702030302020204" pitchFamily="66" charset="0"/>
              </a:rPr>
              <a:t>Нападающий </a:t>
            </a:r>
            <a:r>
              <a:rPr lang="ru-RU">
                <a:latin typeface="Comic Sans MS" panose="030f0702030302020204" pitchFamily="66" charset="0"/>
              </a:rPr>
              <a:t>— всегда поклонник культа силы и </a:t>
            </a:r>
            <a:r>
              <a:rPr lang="ru-RU" smtClean="0">
                <a:latin typeface="Comic Sans MS" panose="030f0702030302020204" pitchFamily="66" charset="0"/>
              </a:rPr>
              <a:t>насилия. </a:t>
            </a:r>
            <a:r>
              <a:rPr lang="ru-RU">
                <a:latin typeface="Comic Sans MS" panose="030f0702030302020204" pitchFamily="66" charset="0"/>
              </a:rPr>
              <a:t>Социальные нормы и правила размыты и необязательны к исполнению. </a:t>
            </a:r>
            <a:r>
              <a:rPr lang="ru-RU" smtClean="0">
                <a:latin typeface="Comic Sans MS" panose="030f0702030302020204" pitchFamily="66" charset="0"/>
              </a:rPr>
              <a:t>Физическое </a:t>
            </a:r>
            <a:r>
              <a:rPr lang="ru-RU">
                <a:latin typeface="Comic Sans MS" panose="030f0702030302020204" pitchFamily="66" charset="0"/>
              </a:rPr>
              <a:t>развитие в норме или выше. Все вопросы решает при помощи конфликтов, крика, шантажа, физических угроз и побоев</a:t>
            </a:r>
            <a:r>
              <a:rPr lang="ru-RU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125"/>
              </a:spcAft>
            </a:pPr>
            <a:r>
              <a:rPr lang="ru-RU">
                <a:solidFill>
                  <a:srgbClr val="FF0000"/>
                </a:solidFill>
              </a:rPr>
              <a:t> </a:t>
            </a:r>
            <a:r>
              <a:rPr lang="ru-RU" b="1">
                <a:solidFill>
                  <a:srgbClr val="FF0000"/>
                </a:solidFill>
                <a:latin typeface="Comic Sans MS" panose="030f0702030302020204" pitchFamily="66" charset="0"/>
              </a:rPr>
              <a:t>Возвышенное положение в обществе</a:t>
            </a:r>
            <a:r>
              <a:rPr lang="ru-RU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>
                <a:latin typeface="Comic Sans MS" panose="030f0702030302020204" pitchFamily="66" charset="0"/>
              </a:rPr>
              <a:t>Девочки-зачинщики буллинга обладают высоким социальным авторитетом. Они уверены в своей внешности и никогда не испытывали чувства неловкости из-за того, что у них чего-то нет</a:t>
            </a:r>
            <a:r>
              <a:rPr lang="ru-RU" smtClean="0">
                <a:latin typeface="Comic Sans MS" panose="030f0702030302020204" pitchFamily="66" charset="0"/>
              </a:rPr>
              <a:t>. Мальчики </a:t>
            </a:r>
            <a:r>
              <a:rPr lang="ru-RU">
                <a:latin typeface="Comic Sans MS" panose="030f0702030302020204" pitchFamily="66" charset="0"/>
              </a:rPr>
              <a:t>же из богатых семей ни в чем не знают отказа, на все их проделки родители закрывают </a:t>
            </a:r>
            <a:r>
              <a:rPr lang="ru-RU" smtClean="0">
                <a:latin typeface="Comic Sans MS" panose="030f0702030302020204" pitchFamily="66" charset="0"/>
              </a:rPr>
              <a:t>глаза. Ребенок </a:t>
            </a:r>
            <a:r>
              <a:rPr lang="ru-RU">
                <a:latin typeface="Comic Sans MS" panose="030f0702030302020204" pitchFamily="66" charset="0"/>
              </a:rPr>
              <a:t>с детства привыкает, что все покупается и продается, а любое его действие не влечет последствий. </a:t>
            </a:r>
            <a:br>
              <a:rPr lang="ru-RU"/>
            </a:br>
            <a:endParaRPr lang="ru-RU">
              <a:latin typeface="Comic Sans MS" panose="030f0702030302020204" pitchFamily="66" charset="0"/>
            </a:endParaRPr>
          </a:p>
          <a:p>
            <a:pPr>
              <a:spcAft>
                <a:spcPts val="1125"/>
              </a:spcAft>
            </a:pPr>
            <a:endParaRPr lang="ru-RU" sz="2000">
              <a:solidFill>
                <a:schemeClr val="accent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человек, трава, женщина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6CAA544-2D21-4252-91BB-F9BFEB89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7" y="4058529"/>
            <a:ext cx="3513329" cy="21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510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algn="ctr"/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Признаки ребенка агрессора </a:t>
            </a:r>
            <a:endParaRPr lang="ru-RU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1600200"/>
            <a:ext cx="9833970" cy="5141168"/>
          </a:xfrm>
        </p:spPr>
        <p:txBody>
          <a:bodyPr>
            <a:normAutofit/>
          </a:bodyPr>
          <a:lstStyle>
            <a:defPPr/>
          </a:lstStyle>
          <a:p>
            <a:pPr marL="514350" indent="-514350">
              <a:buFont typeface="+mj-lt"/>
              <a:buAutoNum type="arabicPeriod"/>
            </a:pPr>
            <a:r>
              <a:rPr lang="ru-RU" b="1" smtClean="0">
                <a:latin typeface="Comic Sans MS" panose="030f0702030302020204" pitchFamily="66" charset="0"/>
              </a:rPr>
              <a:t>неумение </a:t>
            </a:r>
            <a:r>
              <a:rPr lang="ru-RU" b="1">
                <a:latin typeface="Comic Sans MS" panose="030f0702030302020204" pitchFamily="66" charset="0"/>
              </a:rPr>
              <a:t>решать конфликтные ситуации </a:t>
            </a:r>
            <a:r>
              <a:rPr lang="ru-RU">
                <a:latin typeface="Comic Sans MS" panose="030f0702030302020204" pitchFamily="66" charset="0"/>
              </a:rPr>
              <a:t>и при этом постоянное в них попадание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smtClean="0">
                <a:latin typeface="Comic Sans MS" panose="030f0702030302020204" pitchFamily="66" charset="0"/>
              </a:rPr>
              <a:t>обидчивость</a:t>
            </a:r>
            <a:r>
              <a:rPr lang="ru-RU">
                <a:latin typeface="Comic Sans MS" panose="030f0702030302020204" pitchFamily="66" charset="0"/>
              </a:rPr>
              <a:t>, причем обиды сохраняются на долгое </a:t>
            </a:r>
            <a:r>
              <a:rPr lang="ru-RU" smtClean="0">
                <a:latin typeface="Comic Sans MS" panose="030f0702030302020204" pitchFamily="66" charset="0"/>
              </a:rPr>
              <a:t>время</a:t>
            </a:r>
            <a:endParaRPr lang="ru-RU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smtClean="0">
                <a:latin typeface="Comic Sans MS" panose="030f0702030302020204" pitchFamily="66" charset="0"/>
              </a:rPr>
              <a:t>проявление </a:t>
            </a:r>
            <a:r>
              <a:rPr lang="ru-RU" b="1">
                <a:latin typeface="Comic Sans MS" panose="030f0702030302020204" pitchFamily="66" charset="0"/>
              </a:rPr>
              <a:t>жестокости </a:t>
            </a:r>
            <a:r>
              <a:rPr lang="ru-RU">
                <a:latin typeface="Comic Sans MS" panose="030f0702030302020204" pitchFamily="66" charset="0"/>
              </a:rPr>
              <a:t>в отношении более слабых, </a:t>
            </a:r>
            <a:r>
              <a:rPr lang="ru-RU" smtClean="0">
                <a:latin typeface="Comic Sans MS" panose="030f0702030302020204" pitchFamily="66" charset="0"/>
              </a:rPr>
              <a:t>беззащитных</a:t>
            </a:r>
            <a:endParaRPr lang="ru-RU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latin typeface="Comic Sans MS" panose="030f0702030302020204" pitchFamily="66" charset="0"/>
              </a:rPr>
              <a:t>постоянное </a:t>
            </a:r>
            <a:r>
              <a:rPr lang="ru-RU" b="1">
                <a:latin typeface="Comic Sans MS" panose="030f0702030302020204" pitchFamily="66" charset="0"/>
              </a:rPr>
              <a:t>стремление доминировать </a:t>
            </a:r>
            <a:r>
              <a:rPr lang="ru-RU">
                <a:latin typeface="Comic Sans MS" panose="030f0702030302020204" pitchFamily="66" charset="0"/>
              </a:rPr>
              <a:t>среди </a:t>
            </a:r>
            <a:r>
              <a:rPr lang="ru-RU" smtClean="0">
                <a:latin typeface="Comic Sans MS" panose="030f0702030302020204" pitchFamily="66" charset="0"/>
              </a:rPr>
              <a:t>сверстников</a:t>
            </a:r>
            <a:endParaRPr lang="ru-RU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smtClean="0">
                <a:latin typeface="Comic Sans MS" panose="030f0702030302020204" pitchFamily="66" charset="0"/>
              </a:rPr>
              <a:t>трудности </a:t>
            </a:r>
            <a:r>
              <a:rPr lang="ru-RU" b="1">
                <a:latin typeface="Comic Sans MS" panose="030f0702030302020204" pitchFamily="66" charset="0"/>
              </a:rPr>
              <a:t>в самоконтроле</a:t>
            </a:r>
            <a:r>
              <a:rPr lang="ru-RU">
                <a:latin typeface="Comic Sans MS" panose="030f0702030302020204" pitchFamily="66" charset="0"/>
              </a:rPr>
              <a:t>, не может заставить себя выполнять задания, склонность к </a:t>
            </a:r>
            <a:r>
              <a:rPr lang="ru-RU" smtClean="0">
                <a:latin typeface="Comic Sans MS" panose="030f0702030302020204" pitchFamily="66" charset="0"/>
              </a:rPr>
              <a:t>истерикам</a:t>
            </a:r>
            <a:endParaRPr lang="ru-RU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723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47022"/>
            <a:ext cx="10798743" cy="5688531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err="1">
                <a:solidFill>
                  <a:srgbClr val="FF0000"/>
                </a:solidFill>
                <a:latin typeface="Comic Sans MS" panose="030f0702030302020204" pitchFamily="66" charset="0"/>
              </a:rPr>
              <a:t>Буллеры</a:t>
            </a:r>
            <a:r>
              <a:rPr lang="ru-RU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>
                <a:latin typeface="Comic Sans MS" panose="030f0702030302020204" pitchFamily="66" charset="0"/>
              </a:rPr>
              <a:t>— трусы. Именно поэтому они выбирают для нападок более слабых, тех, кто гарантированно не сможет ответить. </a:t>
            </a:r>
            <a:endParaRPr lang="ru-RU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 </a:t>
            </a:r>
            <a:r>
              <a:rPr lang="ru-RU" smtClean="0">
                <a:latin typeface="Comic Sans MS" panose="030f0702030302020204" pitchFamily="66" charset="0"/>
              </a:rPr>
              <a:t>  Жертва </a:t>
            </a:r>
            <a:r>
              <a:rPr lang="ru-RU">
                <a:latin typeface="Comic Sans MS" panose="030f0702030302020204" pitchFamily="66" charset="0"/>
              </a:rPr>
              <a:t>не дает отпор агрессору по нескольким причинам: </a:t>
            </a:r>
            <a:endParaRPr lang="ru-RU" smtClean="0">
              <a:latin typeface="Comic Sans MS" panose="030f0702030302020204" pitchFamily="66" charset="0"/>
            </a:endParaRPr>
          </a:p>
          <a:p>
            <a:r>
              <a:rPr lang="ru-RU" smtClean="0">
                <a:latin typeface="Comic Sans MS" panose="030f0702030302020204" pitchFamily="66" charset="0"/>
              </a:rPr>
              <a:t>явному </a:t>
            </a:r>
            <a:r>
              <a:rPr lang="ru-RU">
                <a:latin typeface="Comic Sans MS" panose="030f0702030302020204" pitchFamily="66" charset="0"/>
              </a:rPr>
              <a:t>перевесу сил, </a:t>
            </a:r>
            <a:endParaRPr lang="ru-RU" smtClean="0">
              <a:latin typeface="Comic Sans MS" panose="030f0702030302020204" pitchFamily="66" charset="0"/>
            </a:endParaRPr>
          </a:p>
          <a:p>
            <a:r>
              <a:rPr lang="ru-RU" smtClean="0">
                <a:latin typeface="Comic Sans MS" panose="030f0702030302020204" pitchFamily="66" charset="0"/>
              </a:rPr>
              <a:t>страху </a:t>
            </a:r>
            <a:r>
              <a:rPr lang="ru-RU">
                <a:latin typeface="Comic Sans MS" panose="030f0702030302020204" pitchFamily="66" charset="0"/>
              </a:rPr>
              <a:t>получить в ответ еще большую </a:t>
            </a:r>
            <a:r>
              <a:rPr lang="ru-RU" smtClean="0">
                <a:latin typeface="Comic Sans MS" panose="030f0702030302020204" pitchFamily="66" charset="0"/>
              </a:rPr>
              <a:t>агрессию</a:t>
            </a:r>
          </a:p>
          <a:p>
            <a:r>
              <a:rPr lang="ru-RU" smtClean="0">
                <a:latin typeface="Comic Sans MS" panose="030f0702030302020204" pitchFamily="66" charset="0"/>
              </a:rPr>
              <a:t> не </a:t>
            </a:r>
            <a:r>
              <a:rPr lang="ru-RU">
                <a:latin typeface="Comic Sans MS" panose="030f0702030302020204" pitchFamily="66" charset="0"/>
              </a:rPr>
              <a:t>хочет быть «плохой». </a:t>
            </a:r>
            <a:endParaRPr lang="ru-RU" smtClean="0">
              <a:latin typeface="Comic Sans MS" panose="030f0702030302020204" pitchFamily="66" charset="0"/>
            </a:endParaRPr>
          </a:p>
          <a:p>
            <a:r>
              <a:rPr lang="ru-RU" smtClean="0">
                <a:latin typeface="Comic Sans MS" panose="030f0702030302020204" pitchFamily="66" charset="0"/>
              </a:rPr>
              <a:t>Некоторые </a:t>
            </a:r>
            <a:r>
              <a:rPr lang="ru-RU">
                <a:latin typeface="Comic Sans MS" panose="030f0702030302020204" pitchFamily="66" charset="0"/>
              </a:rPr>
              <a:t>дети не защищаются из-за установки родителей «драться — это плохо». Если их переубедить и доказать, что защищать себя можно и нужно, ситуация становится менее трагичной.</a:t>
            </a:r>
          </a:p>
        </p:txBody>
      </p:sp>
    </p:spTree>
    <p:extLst>
      <p:ext uri="{BB962C8B-B14F-4D97-AF65-F5344CB8AC3E}">
        <p14:creationId xmlns:p14="http://schemas.microsoft.com/office/powerpoint/2010/main" val="318330628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C82BF-C745-456A-8C48-7944D122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5" y="398151"/>
            <a:ext cx="11676184" cy="1273125"/>
          </a:xfrm>
          <a:noFill/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Жертвой или объектом буллинга:</a:t>
            </a:r>
            <a:br>
              <a:rPr lang="ru-RU" sz="40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6000" smtClean="0">
                <a:solidFill>
                  <a:srgbClr val="FF0000"/>
                </a:solidFill>
              </a:rPr>
              <a:t> </a:t>
            </a:r>
            <a:endParaRPr lang="ru-RU" sz="600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BC93E9-AD65-4D03-B4BC-45ADC381E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8" y="1108385"/>
            <a:ext cx="7185629" cy="5330916"/>
          </a:xfrm>
        </p:spPr>
        <p:txBody>
          <a:bodyPr>
            <a:normAutofit fontScale="40000" lnSpcReduction="20000"/>
          </a:bodyPr>
          <a:lstStyle>
            <a:defPPr/>
          </a:lstStyle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часто </a:t>
            </a:r>
            <a:r>
              <a:rPr lang="ru-RU" sz="4000">
                <a:latin typeface="Comic Sans MS" panose="030f0702030302020204" pitchFamily="66" charset="0"/>
              </a:rPr>
              <a:t>становятся робкие, </a:t>
            </a:r>
            <a:endParaRPr lang="ru-RU" sz="400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тихие </a:t>
            </a:r>
            <a:r>
              <a:rPr lang="ru-RU" sz="4000">
                <a:latin typeface="Comic Sans MS" panose="030f0702030302020204" pitchFamily="66" charset="0"/>
              </a:rPr>
              <a:t>дети, </a:t>
            </a:r>
            <a:endParaRPr lang="ru-RU" sz="400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нередко </a:t>
            </a:r>
            <a:r>
              <a:rPr lang="ru-RU" sz="4000">
                <a:latin typeface="Comic Sans MS" panose="030f0702030302020204" pitchFamily="66" charset="0"/>
              </a:rPr>
              <a:t>физически </a:t>
            </a:r>
            <a:r>
              <a:rPr lang="ru-RU" sz="4000" smtClean="0">
                <a:latin typeface="Comic Sans MS" panose="030f0702030302020204" pitchFamily="66" charset="0"/>
              </a:rPr>
              <a:t>слабые,</a:t>
            </a: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дети с нестандартной </a:t>
            </a:r>
            <a:r>
              <a:rPr lang="ru-RU" sz="4000">
                <a:latin typeface="Comic Sans MS" panose="030f0702030302020204" pitchFamily="66" charset="0"/>
              </a:rPr>
              <a:t>внешностью, </a:t>
            </a:r>
            <a:endParaRPr lang="ru-RU" sz="400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особым </a:t>
            </a:r>
            <a:r>
              <a:rPr lang="ru-RU" sz="4000">
                <a:latin typeface="Comic Sans MS" panose="030f0702030302020204" pitchFamily="66" charset="0"/>
              </a:rPr>
              <a:t>прилежанием в учебе</a:t>
            </a:r>
            <a:r>
              <a:rPr lang="ru-RU" sz="400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талантом </a:t>
            </a:r>
            <a:r>
              <a:rPr lang="ru-RU" sz="4000">
                <a:latin typeface="Comic Sans MS" panose="030f0702030302020204" pitchFamily="66" charset="0"/>
              </a:rPr>
              <a:t>в определенной области или, напротив, плохой успеваемостью и </a:t>
            </a:r>
            <a:r>
              <a:rPr lang="ru-RU" sz="4000" smtClean="0">
                <a:latin typeface="Comic Sans MS" panose="030f0702030302020204" pitchFamily="66" charset="0"/>
              </a:rPr>
              <a:t>прогулами, </a:t>
            </a:r>
          </a:p>
          <a:p>
            <a:pPr>
              <a:lnSpc>
                <a:spcPct val="120000"/>
              </a:lnSpc>
            </a:pPr>
            <a:r>
              <a:rPr lang="ru-RU" sz="4000">
                <a:latin typeface="Comic Sans MS" panose="030f0702030302020204" pitchFamily="66" charset="0"/>
              </a:rPr>
              <a:t>д</a:t>
            </a:r>
            <a:r>
              <a:rPr lang="ru-RU" sz="4000" smtClean="0">
                <a:latin typeface="Comic Sans MS" panose="030f0702030302020204" pitchFamily="66" charset="0"/>
              </a:rPr>
              <a:t>ети с заниженной или наоборот с завышенной самооценкой,</a:t>
            </a: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новенькие,</a:t>
            </a:r>
          </a:p>
          <a:p>
            <a:pPr>
              <a:lnSpc>
                <a:spcPct val="120000"/>
              </a:lnSpc>
            </a:pPr>
            <a:r>
              <a:rPr lang="ru-RU" sz="4000" smtClean="0">
                <a:latin typeface="Comic Sans MS" panose="030f0702030302020204" pitchFamily="66" charset="0"/>
              </a:rPr>
              <a:t>чувствительные, </a:t>
            </a:r>
            <a:r>
              <a:rPr lang="ru-RU" sz="4000">
                <a:latin typeface="Comic Sans MS" panose="030f0702030302020204" pitchFamily="66" charset="0"/>
              </a:rPr>
              <a:t>не способные постоять за себя, продемонстрировать уверенность,  отстоять ее. </a:t>
            </a:r>
            <a:endParaRPr lang="ru-RU" sz="400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>
                <a:latin typeface="Comic Sans MS" panose="030f0702030302020204" pitchFamily="66" charset="0"/>
              </a:rPr>
              <a:t>Иногда жертвами становятся дети задиристые, эмоционально и болезненно реагирующие на любое замечание или просьбу. </a:t>
            </a:r>
            <a:endParaRPr lang="ru-RU" sz="400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000">
                <a:latin typeface="Comic Sans MS" panose="030f0702030302020204" pitchFamily="66" charset="0"/>
              </a:rPr>
              <a:t>Пугливость, тревожность, чувствительность и мнительность, как индивидуальные черты характера, делают ребенка беззащитным, привлекают агрессора.</a:t>
            </a:r>
          </a:p>
          <a:p>
            <a:pPr>
              <a:lnSpc>
                <a:spcPct val="120000"/>
              </a:lnSpc>
            </a:pPr>
            <a:endParaRPr lang="ru-RU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ru-RU" i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539" y="6273225"/>
            <a:ext cx="984596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3200" b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Жертвой буллинга может стать любой ученик.</a:t>
            </a:r>
            <a:endParaRPr lang="ru-RU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neuroscience.spb.ru/img/43deda2ffc1e8e23e25aa0a52d6508d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506" y="1671275"/>
            <a:ext cx="5163094" cy="25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2323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84300-7471-4843-AD82-7DD02E62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54745"/>
            <a:ext cx="11844997" cy="1125415"/>
          </a:xfrm>
          <a:noFill/>
        </p:spPr>
        <p:txBody>
          <a:bodyPr>
            <a:normAutofit/>
          </a:bodyPr>
          <a:lstStyle>
            <a:defPPr/>
          </a:lstStyle>
          <a:p>
            <a:pPr algn="ctr">
              <a:lnSpc>
                <a:spcPts val="2880"/>
              </a:lnSpc>
            </a:pP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</a:t>
            </a:r>
            <a:endParaRPr lang="ru-RU" sz="27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E0E83-532E-4E07-BFF6-9E98A3BB5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676" y="1118382"/>
            <a:ext cx="5519223" cy="5127673"/>
          </a:xfrm>
          <a:noFill/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b="1">
                <a:solidFill>
                  <a:srgbClr val="FF0000"/>
                </a:solidFill>
                <a:latin typeface="Comic Sans MS" panose="030f0702030302020204" pitchFamily="66" charset="0"/>
              </a:rPr>
              <a:t>АКТИВНЫЕ ПОМОЩНИКИ</a:t>
            </a:r>
          </a:p>
          <a:p>
            <a:r>
              <a:rPr lang="ru-RU" smtClean="0">
                <a:latin typeface="Comic Sans MS" panose="030f0702030302020204" pitchFamily="66" charset="0"/>
              </a:rPr>
              <a:t>подкрепляют </a:t>
            </a:r>
            <a:r>
              <a:rPr lang="ru-RU">
                <a:latin typeface="Comic Sans MS" panose="030f0702030302020204" pitchFamily="66" charset="0"/>
              </a:rPr>
              <a:t>действие буллера (улыбками, смешками, поддакиванием);</a:t>
            </a:r>
          </a:p>
          <a:p>
            <a:r>
              <a:rPr lang="ru-RU">
                <a:latin typeface="Comic Sans MS" panose="030f0702030302020204" pitchFamily="66" charset="0"/>
              </a:rPr>
              <a:t>могут подначивать, провоцировать;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68EAE4-61E7-41AF-A2F8-63E84874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334" y="1118381"/>
            <a:ext cx="6006903" cy="5127673"/>
          </a:xfrm>
          <a:noFill/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b="1">
                <a:solidFill>
                  <a:srgbClr val="FF0000"/>
                </a:solidFill>
                <a:latin typeface="Comic Sans MS" panose="030f0702030302020204" pitchFamily="66" charset="0"/>
              </a:rPr>
              <a:t>ПАССИВНЫЕ СТОРОННИКИ</a:t>
            </a:r>
          </a:p>
          <a:p>
            <a:r>
              <a:rPr lang="ru-RU">
                <a:latin typeface="Comic Sans MS" panose="030f0702030302020204" pitchFamily="66" charset="0"/>
              </a:rPr>
              <a:t>в целом одобрительно относятся к поведению доминирования и унижению </a:t>
            </a:r>
            <a:r>
              <a:rPr lang="ru-RU" smtClean="0">
                <a:latin typeface="Comic Sans MS" panose="030f0702030302020204" pitchFamily="66" charset="0"/>
              </a:rPr>
              <a:t>слабых</a:t>
            </a:r>
            <a:endParaRPr lang="ru-RU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xn--80afdydbsbabixf7m.xn--p1ai/wp-content/uploads/2016/11/IMG_6998-375x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948" y="3975778"/>
            <a:ext cx="4929768" cy="2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8034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s://go4.imgsmail.ru/imgpreview?key=4dee6db3b1bf0169&amp;mb=imgdb_preview_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447" y="1972572"/>
            <a:ext cx="4475606" cy="31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5F7FC-7DC5-4599-A4D9-F1176A67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211016"/>
            <a:ext cx="11798106" cy="647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>
            <a:defPPr/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Comic Sans MS" panose="030f0702030302020204" pitchFamily="66" charset="0"/>
              </a:rPr>
              <a:t>Защитники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25A99-8EFA-41EA-807E-1771557F3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7" y="858129"/>
            <a:ext cx="8342142" cy="5788855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defPPr/>
          </a:lstStyle>
          <a:p>
            <a:pPr marL="0" indent="0">
              <a:lnSpc>
                <a:spcPct val="110000"/>
              </a:lnSpc>
              <a:buNone/>
            </a:pPr>
            <a:r>
              <a:rPr lang="ru-RU" smtClean="0">
                <a:latin typeface="Comic Sans MS" panose="030f0702030302020204" pitchFamily="66" charset="0"/>
              </a:rPr>
              <a:t>Наличие даже </a:t>
            </a:r>
            <a:r>
              <a:rPr lang="ru-RU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ОДНОГО</a:t>
            </a:r>
            <a:r>
              <a:rPr lang="ru-RU" u="sng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u-RU" u="sng" smtClean="0">
                <a:latin typeface="Comic Sans MS" panose="030f0702030302020204" pitchFamily="66" charset="0"/>
              </a:rPr>
              <a:t>противника буллинга </a:t>
            </a:r>
            <a:r>
              <a:rPr lang="ru-RU" smtClean="0">
                <a:latin typeface="Comic Sans MS" panose="030f0702030302020204" pitchFamily="66" charset="0"/>
              </a:rPr>
              <a:t>в классе может изменить ситуацию к лучшему.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mtClean="0">
                <a:latin typeface="Comic Sans MS" panose="030f0702030302020204" pitchFamily="66" charset="0"/>
              </a:rPr>
              <a:t>Если </a:t>
            </a:r>
            <a:r>
              <a:rPr lang="ru-RU">
                <a:latin typeface="Comic Sans MS" panose="030f0702030302020204" pitchFamily="66" charset="0"/>
              </a:rPr>
              <a:t>защитников несколько </a:t>
            </a:r>
            <a:r>
              <a:rPr lang="ru-RU" smtClean="0">
                <a:latin typeface="Comic Sans MS" panose="030f0702030302020204" pitchFamily="66" charset="0"/>
              </a:rPr>
              <a:t>и </a:t>
            </a:r>
            <a:r>
              <a:rPr lang="ru-RU">
                <a:latin typeface="Comic Sans MS" panose="030f0702030302020204" pitchFamily="66" charset="0"/>
              </a:rPr>
              <a:t>с их мнением в классе считаются — большинство преследователей оставляют изгоя в покое, конфликт сходит на нет в самом начале.</a:t>
            </a:r>
          </a:p>
          <a:p>
            <a:pPr marL="0" indent="0">
              <a:buNone/>
            </a:pPr>
            <a:r>
              <a:rPr lang="ru-RU" u="sng">
                <a:solidFill>
                  <a:srgbClr val="FF0000"/>
                </a:solidFill>
                <a:latin typeface="Comic Sans MS" panose="030f0702030302020204" pitchFamily="66" charset="0"/>
              </a:rPr>
              <a:t>Основные характеристики защитников:</a:t>
            </a:r>
          </a:p>
          <a:p>
            <a:pPr>
              <a:lnSpc>
                <a:spcPct val="110000"/>
              </a:lnSpc>
            </a:pPr>
            <a:r>
              <a:rPr lang="ru-RU">
                <a:latin typeface="Comic Sans MS" panose="030f0702030302020204" pitchFamily="66" charset="0"/>
              </a:rPr>
              <a:t>Устойчивая </a:t>
            </a:r>
            <a:r>
              <a:rPr lang="ru-RU" smtClean="0">
                <a:latin typeface="Comic Sans MS" panose="030f0702030302020204" pitchFamily="66" charset="0"/>
              </a:rPr>
              <a:t>система </a:t>
            </a:r>
            <a:r>
              <a:rPr lang="ru-RU">
                <a:latin typeface="Comic Sans MS" panose="030f0702030302020204" pitchFamily="66" charset="0"/>
              </a:rPr>
              <a:t>ценностей.</a:t>
            </a:r>
          </a:p>
          <a:p>
            <a:pPr>
              <a:lnSpc>
                <a:spcPct val="110000"/>
              </a:lnSpc>
            </a:pPr>
            <a:r>
              <a:rPr lang="ru-RU" smtClean="0">
                <a:latin typeface="Comic Sans MS" panose="030f0702030302020204" pitchFamily="66" charset="0"/>
              </a:rPr>
              <a:t>Представление </a:t>
            </a:r>
            <a:r>
              <a:rPr lang="ru-RU">
                <a:latin typeface="Comic Sans MS" panose="030f0702030302020204" pitchFamily="66" charset="0"/>
              </a:rPr>
              <a:t>о самом себе с преобладанием позитивных установок относительно собственной </a:t>
            </a:r>
            <a:r>
              <a:rPr lang="ru-RU" smtClean="0">
                <a:latin typeface="Comic Sans MS" panose="030f0702030302020204" pitchFamily="66" charset="0"/>
              </a:rPr>
              <a:t>личности</a:t>
            </a:r>
          </a:p>
          <a:p>
            <a:pPr>
              <a:lnSpc>
                <a:spcPct val="110000"/>
              </a:lnSpc>
            </a:pPr>
            <a:r>
              <a:rPr lang="ru-RU" smtClean="0">
                <a:latin typeface="Comic Sans MS" panose="030f0702030302020204" pitchFamily="66" charset="0"/>
              </a:rPr>
              <a:t>Способны самостоятельно регулировать свое поведение;</a:t>
            </a:r>
          </a:p>
          <a:p>
            <a:pPr>
              <a:lnSpc>
                <a:spcPct val="110000"/>
              </a:lnSpc>
            </a:pPr>
            <a:r>
              <a:rPr lang="ru-RU" smtClean="0">
                <a:latin typeface="Comic Sans MS" panose="030f0702030302020204" pitchFamily="66" charset="0"/>
              </a:rPr>
              <a:t>Оптимистический </a:t>
            </a:r>
            <a:r>
              <a:rPr lang="ru-RU">
                <a:latin typeface="Comic Sans MS" panose="030f0702030302020204" pitchFamily="66" charset="0"/>
              </a:rPr>
              <a:t>эмоциональный фон.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966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CFCF3-20F2-4F54-B8CF-5A482EEA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6"/>
            <a:ext cx="11141611" cy="858764"/>
          </a:xfrm>
          <a:noFill/>
        </p:spPr>
        <p:txBody>
          <a:bodyPr>
            <a:noAutofit/>
          </a:bodyPr>
          <a:lstStyle>
            <a:defPPr/>
          </a:lstStyle>
          <a:p>
            <a:pPr algn="ctr"/>
            <a:br>
              <a:rPr lang="ru-RU" sz="1800" b="1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ru-RU" sz="18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FCFCF3-20F2-4F54-B8CF-5A482EEA88A1}"/>
              </a:ext>
            </a:extLst>
          </p:cNvPr>
          <p:cNvSpPr txBox="1"/>
          <p:nvPr/>
        </p:nvSpPr>
        <p:spPr>
          <a:xfrm>
            <a:off x="635267" y="471638"/>
            <a:ext cx="10173903" cy="26347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sz="3200" b="1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ru-RU" sz="3200" b="1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ru-RU" sz="3200" b="1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ru-RU" sz="3200" b="1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Возможные последствия:</a:t>
            </a:r>
          </a:p>
          <a:p>
            <a:pPr/>
            <a:r>
              <a:rPr lang="ru-RU" sz="1600">
                <a:latin typeface="Comic Sans MS" panose="030f0702030302020204" pitchFamily="66" charset="0"/>
              </a:rPr>
              <a:t>Последствия буллинга печальны, ребенок получает огромное количество психических травм, которые неизбежно сказываются на его дальнейшей жизни</a:t>
            </a:r>
            <a:r>
              <a:rPr lang="ru-RU" sz="1600" smtClean="0">
                <a:latin typeface="Comic Sans MS" panose="030f0702030302020204" pitchFamily="66" charset="0"/>
              </a:rPr>
              <a:t>:</a:t>
            </a:r>
          </a:p>
          <a:p>
            <a:pPr/>
            <a:endParaRPr lang="ru-RU" sz="1600">
              <a:latin typeface="Comic Sans MS" panose="030f0702030302020204" pitchFamily="66" charset="0"/>
            </a:endParaRPr>
          </a:p>
          <a:p>
            <a:pPr/>
            <a:r>
              <a:rPr lang="ru-RU" sz="1600" b="1">
                <a:solidFill>
                  <a:srgbClr val="FF0000"/>
                </a:solidFill>
                <a:latin typeface="Comic Sans MS" panose="030f0702030302020204" pitchFamily="66" charset="0"/>
              </a:rPr>
              <a:t>Расстройства </a:t>
            </a:r>
            <a:r>
              <a:rPr lang="ru-RU" sz="1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психики</a:t>
            </a:r>
            <a:r>
              <a:rPr lang="ru-RU" sz="1600" smtClean="0">
                <a:latin typeface="Comic Sans MS" panose="030f0702030302020204" pitchFamily="66" charset="0"/>
              </a:rPr>
              <a:t>, </a:t>
            </a:r>
            <a:r>
              <a:rPr lang="ru-RU" sz="1600" err="1">
                <a:latin typeface="Comic Sans MS" panose="030f0702030302020204" pitchFamily="66" charset="0"/>
                <a:cs typeface="Times New Roman" panose="02020603050405020304" pitchFamily="18" charset="0"/>
              </a:rPr>
              <a:t>ассоциальное </a:t>
            </a:r>
            <a:r>
              <a:rPr lang="ru-RU" sz="16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поведение, тревожные расстройства.</a:t>
            </a:r>
            <a:endParaRPr lang="ru-RU" sz="1600">
              <a:latin typeface="Comic Sans MS" panose="030f0702030302020204" pitchFamily="66" charset="0"/>
            </a:endParaRPr>
          </a:p>
          <a:p>
            <a:pPr/>
            <a:r>
              <a:rPr lang="ru-RU" sz="1600" smtClean="0">
                <a:latin typeface="Comic Sans MS" panose="030f0702030302020204" pitchFamily="66" charset="0"/>
              </a:rPr>
              <a:t> </a:t>
            </a:r>
            <a:r>
              <a:rPr lang="ru-RU" sz="1600">
                <a:latin typeface="Comic Sans MS" panose="030f0702030302020204" pitchFamily="66" charset="0"/>
              </a:rPr>
              <a:t>Даже единичный случай буллинга оставляет глубокий эмоциональный шрам, требующий специальной работы психолога. Ребенок становится агрессивным и тревожным, что переходит и во взрослый возраст. У </a:t>
            </a:r>
            <a:r>
              <a:rPr lang="ru-RU" sz="1600" smtClean="0">
                <a:latin typeface="Comic Sans MS" panose="030f0702030302020204" pitchFamily="66" charset="0"/>
              </a:rPr>
              <a:t>него </a:t>
            </a:r>
            <a:r>
              <a:rPr lang="ru-RU" sz="1600">
                <a:latin typeface="Comic Sans MS" panose="030f0702030302020204" pitchFamily="66" charset="0"/>
              </a:rPr>
              <a:t>появляются трудности в поведении. Они чаще других подвержены </a:t>
            </a:r>
            <a:r>
              <a:rPr lang="ru-RU" sz="1600" smtClean="0">
                <a:latin typeface="Comic Sans MS" panose="030f0702030302020204" pitchFamily="66" charset="0"/>
              </a:rPr>
              <a:t>депрессиям,  </a:t>
            </a:r>
            <a:r>
              <a:rPr lang="ru-RU" sz="16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ПТСР, риск </a:t>
            </a:r>
            <a:r>
              <a:rPr lang="ru-RU" sz="1600">
                <a:latin typeface="Comic Sans MS" panose="030f0702030302020204" pitchFamily="66" charset="0"/>
                <a:cs typeface="Times New Roman" panose="02020603050405020304" pitchFamily="18" charset="0"/>
              </a:rPr>
              <a:t>суицида</a:t>
            </a:r>
            <a:r>
              <a:rPr lang="ru-RU" sz="1600"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b="1" smtClean="0">
              <a:latin typeface="Comic Sans MS" panose="030f0702030302020204" pitchFamily="66" charset="0"/>
            </a:endParaRPr>
          </a:p>
          <a:p>
            <a:pPr lvl="0"/>
            <a:r>
              <a:rPr lang="ru-RU" sz="1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Сложности </a:t>
            </a:r>
            <a:r>
              <a:rPr lang="ru-RU" sz="1600" b="1">
                <a:solidFill>
                  <a:srgbClr val="FF0000"/>
                </a:solidFill>
                <a:latin typeface="Comic Sans MS" panose="030f0702030302020204" pitchFamily="66" charset="0"/>
              </a:rPr>
              <a:t>во </a:t>
            </a:r>
            <a:r>
              <a:rPr lang="ru-RU" sz="1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взаимоотношениях- </a:t>
            </a:r>
            <a:r>
              <a:rPr lang="ru-RU" sz="1600" u="sng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социальная </a:t>
            </a:r>
            <a:r>
              <a:rPr lang="ru-RU" sz="1600" u="sng">
                <a:latin typeface="Comic Sans MS" panose="030f0702030302020204" pitchFamily="66" charset="0"/>
                <a:cs typeface="Times New Roman" panose="02020603050405020304" pitchFamily="18" charset="0"/>
              </a:rPr>
              <a:t>изоляция</a:t>
            </a:r>
            <a:r>
              <a:rPr lang="ru-RU" sz="1600" u="sng" smtClean="0">
                <a:latin typeface="Comic Sans MS" panose="030f0702030302020204" pitchFamily="66" charset="0"/>
              </a:rPr>
              <a:t>. </a:t>
            </a:r>
            <a:r>
              <a:rPr lang="ru-RU" sz="1600">
                <a:latin typeface="Comic Sans MS" panose="030f0702030302020204" pitchFamily="66" charset="0"/>
              </a:rPr>
              <a:t>Мировая статистика утверждает, что взрослые, перенесшие издевательства в детстве, в большинстве своем остаются одинокими на всю жизнь, им тяжелее подниматься по карьерной лестнице. Поэтому они чаще других выбирают надомную или обособленную работу. Больше общаются в социальных сетях, чем в реальном мире</a:t>
            </a:r>
            <a:r>
              <a:rPr lang="ru-RU" sz="160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ru-RU" sz="1800" b="1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Болезни</a:t>
            </a:r>
            <a:r>
              <a:rPr lang="ru-RU" sz="180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sz="180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психосоматика</a:t>
            </a:r>
            <a:r>
              <a:rPr lang="ru-RU" sz="18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1800">
                <a:latin typeface="Comic Sans MS" panose="030f0702030302020204" pitchFamily="66" charset="0"/>
              </a:rPr>
              <a:t> </a:t>
            </a:r>
            <a:r>
              <a:rPr lang="ru-RU" sz="1800" smtClean="0">
                <a:latin typeface="Comic Sans MS" panose="030f0702030302020204" pitchFamily="66" charset="0"/>
              </a:rPr>
              <a:t>Результатом </a:t>
            </a:r>
            <a:r>
              <a:rPr lang="ru-RU" sz="1800" err="1">
                <a:latin typeface="Comic Sans MS" panose="030f0702030302020204" pitchFamily="66" charset="0"/>
              </a:rPr>
              <a:t>буллинга очень часто бывают физические недомогания. Известны случаи, когда у мальчиков от стресса и бессилия начинались серьезные проблемы с сердцем. Девочки-подростки подвержены другому несчастью: насмешки и оскорбления приводят их к анорексии или булимии</a:t>
            </a:r>
            <a:r>
              <a:rPr lang="ru-RU" sz="1800" smtClean="0">
                <a:latin typeface="Comic Sans MS" panose="030f0702030302020204" pitchFamily="66" charset="0"/>
              </a:rPr>
              <a:t>.</a:t>
            </a:r>
            <a:endParaRPr lang="ru-RU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555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8BB5-D6E3-480D-9D2F-9959A726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" y="168812"/>
            <a:ext cx="11816861" cy="478302"/>
          </a:xfrm>
          <a:noFill/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b="1">
                <a:latin typeface="Comic Sans MS" panose="030f0702030302020204" pitchFamily="66" charset="0"/>
              </a:rPr>
              <a:t>Определения «буллинга»-школьной травли</a:t>
            </a:r>
            <a:r>
              <a:rPr lang="ru-RU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99B40-4C3C-43AE-BA6D-E83A0B88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759655"/>
            <a:ext cx="11816859" cy="6098345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/>
              <a:t> </a:t>
            </a:r>
            <a:endParaRPr lang="ru-RU" smtClean="0"/>
          </a:p>
          <a:p>
            <a:pPr marL="0" indent="0">
              <a:buNone/>
            </a:pPr>
            <a:endParaRPr lang="ru-RU" sz="3200" i="1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i="1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i="1" smtClean="0">
                <a:latin typeface="Comic Sans MS" panose="030f0702030302020204" pitchFamily="66" charset="0"/>
              </a:rPr>
              <a:t>И.Н</a:t>
            </a:r>
            <a:r>
              <a:rPr lang="ru-RU" sz="3200" i="1">
                <a:latin typeface="Comic Sans MS" panose="030f0702030302020204" pitchFamily="66" charset="0"/>
              </a:rPr>
              <a:t>. Кон: </a:t>
            </a:r>
            <a:r>
              <a:rPr lang="ru-RU" i="1">
                <a:latin typeface="Comic Sans MS" panose="030f0702030302020204" pitchFamily="66" charset="0"/>
              </a:rPr>
              <a:t>«буллинг – это запугивание, физический или психологический террор, направленный на то, чтобы </a:t>
            </a:r>
            <a:r>
              <a:rPr lang="ru-RU" i="1" u="sng">
                <a:latin typeface="Comic Sans MS" panose="030f0702030302020204" pitchFamily="66" charset="0"/>
              </a:rPr>
              <a:t>вызвать у другого страх </a:t>
            </a:r>
            <a:r>
              <a:rPr lang="ru-RU" i="1">
                <a:latin typeface="Comic Sans MS" panose="030f0702030302020204" pitchFamily="66" charset="0"/>
              </a:rPr>
              <a:t>и тем самым </a:t>
            </a:r>
            <a:r>
              <a:rPr lang="ru-RU" i="1" u="sng">
                <a:latin typeface="Comic Sans MS" panose="030f0702030302020204" pitchFamily="66" charset="0"/>
              </a:rPr>
              <a:t>подчинить его </a:t>
            </a:r>
            <a:r>
              <a:rPr lang="ru-RU" i="1">
                <a:latin typeface="Comic Sans MS" panose="030f0702030302020204" pitchFamily="66" charset="0"/>
              </a:rPr>
              <a:t>себе</a:t>
            </a:r>
            <a:r>
              <a:rPr lang="ru-RU" i="1" smtClean="0">
                <a:latin typeface="Comic Sans MS" panose="030f0702030302020204" pitchFamily="66" charset="0"/>
              </a:rPr>
              <a:t>».</a:t>
            </a:r>
            <a:endParaRPr lang="ru-RU" i="1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stimulas.ru/wp-content/uploads/2014/02/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886" y="1166880"/>
            <a:ext cx="4265629" cy="23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557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673768"/>
            <a:ext cx="10289406" cy="5503195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В</a:t>
            </a:r>
            <a:r>
              <a:rPr lang="ru-RU" smtClean="0">
                <a:latin typeface="Comic Sans MS" panose="030f0702030302020204" pitchFamily="66" charset="0"/>
              </a:rPr>
              <a:t>ы </a:t>
            </a:r>
            <a:r>
              <a:rPr lang="ru-RU">
                <a:latin typeface="Comic Sans MS" panose="030f0702030302020204" pitchFamily="66" charset="0"/>
              </a:rPr>
              <a:t>должны осознавать всю ответственность за проступки, которые совершаете в своей жизни. </a:t>
            </a:r>
            <a:endParaRPr lang="ru-RU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 </a:t>
            </a:r>
            <a:r>
              <a:rPr lang="ru-RU" smtClean="0">
                <a:latin typeface="Comic Sans MS" panose="030f0702030302020204" pitchFamily="66" charset="0"/>
              </a:rPr>
              <a:t>Применение психологического и  </a:t>
            </a:r>
            <a:r>
              <a:rPr lang="ru-RU">
                <a:latin typeface="Comic Sans MS" panose="030f0702030302020204" pitchFamily="66" charset="0"/>
              </a:rPr>
              <a:t>физического насилия над детьми также уголовно наказуемо, как и над взрослыми. Синяки и ссадины можно зафиксировать в больнице, где их происхождение записывается со слов ребенка. Больница обязана передать информацию в полицию, а полиция — отреагировать</a:t>
            </a:r>
            <a:r>
              <a:rPr lang="ru-RU">
                <a:solidFill>
                  <a:schemeClr val="accent1"/>
                </a:solidFill>
                <a:latin typeface="Comic Sans MS" panose="030f0702030302020204" pitchFamily="66" charset="0"/>
              </a:rPr>
              <a:t>.  </a:t>
            </a:r>
            <a:endParaRPr lang="ru-RU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Так </a:t>
            </a:r>
            <a:r>
              <a:rPr lang="ru-RU">
                <a:solidFill>
                  <a:srgbClr val="FF0000"/>
                </a:solidFill>
                <a:latin typeface="Comic Sans MS" panose="030f0702030302020204" pitchFamily="66" charset="0"/>
              </a:rPr>
              <a:t>же необходимо помнить, что уголовная ответственность наступает с 14 лет.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5459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4" y="192545"/>
            <a:ext cx="9956590" cy="64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3366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://motivators.ru/sites/default/files/imagecache/main-motivator/motivator-53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047" y="1179023"/>
            <a:ext cx="3569402" cy="3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387" y="856648"/>
            <a:ext cx="11377061" cy="5794318"/>
          </a:xfrm>
        </p:spPr>
        <p:txBody>
          <a:bodyPr>
            <a:normAutofit/>
          </a:bodyPr>
          <a:lstStyle>
            <a:defPPr/>
          </a:lstStyle>
          <a:p>
            <a:endParaRPr lang="ru-RU" sz="3200"/>
          </a:p>
          <a:p>
            <a:pPr marL="0" indent="0">
              <a:buNone/>
            </a:pPr>
            <a:endParaRPr lang="ru-RU" u="sng"/>
          </a:p>
        </p:txBody>
      </p:sp>
      <p:sp>
        <p:nvSpPr>
          <p:cNvPr id="2" name="Прямоугольник 1"/>
          <p:cNvSpPr/>
          <p:nvPr/>
        </p:nvSpPr>
        <p:spPr>
          <a:xfrm>
            <a:off x="211756" y="374612"/>
            <a:ext cx="8412479" cy="685110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FF0000"/>
                </a:solidFill>
                <a:latin typeface="Comic Sans MS" panose="030f0702030302020204" pitchFamily="66" charset="0"/>
              </a:rPr>
              <a:t>Психологические рекомендации потенциальным </a:t>
            </a: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жертвам</a:t>
            </a:r>
          </a:p>
          <a:p>
            <a:pPr algn="ctr">
              <a:lnSpc>
                <a:spcPct val="120000"/>
              </a:lnSpc>
            </a:pPr>
            <a:endParaRPr lang="ru-RU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600">
                <a:latin typeface="Comic Sans MS" panose="030f0702030302020204" pitchFamily="66" charset="0"/>
              </a:rPr>
              <a:t>Попытаться понять истинную причину травли: внешность, особенности поведения, плохая, а сейчас порой и отличная успеваемость, отсутствие статусных предметов (мобильного телефона и т.д.).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600">
                <a:latin typeface="Comic Sans MS" panose="030f0702030302020204" pitchFamily="66" charset="0"/>
              </a:rPr>
              <a:t>Сообщить о ситуации родителям, классному руководителю, школьному психологу: сообща найти пути выхода из сложившийся ситуации;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600" b="1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600" b="1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600" b="1" smtClean="0">
                <a:latin typeface="Comic Sans MS" panose="030f0702030302020204" pitchFamily="66" charset="0"/>
              </a:rPr>
              <a:t>Повышать </a:t>
            </a:r>
            <a:r>
              <a:rPr lang="ru-RU" sz="1600" b="1">
                <a:latin typeface="Comic Sans MS" panose="030f0702030302020204" pitchFamily="66" charset="0"/>
              </a:rPr>
              <a:t>самооценку, уверенность в своих силах</a:t>
            </a:r>
            <a:r>
              <a:rPr lang="ru-RU" sz="1600">
                <a:latin typeface="Comic Sans MS" panose="030f0702030302020204" pitchFamily="66" charset="0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600">
                <a:latin typeface="Comic Sans MS" panose="030f0702030302020204" pitchFamily="66" charset="0"/>
              </a:rPr>
              <a:t>-Посмотри в зеркало. Улыбнись себе!  Говорите о себе только в позитивном ключе.</a:t>
            </a:r>
          </a:p>
          <a:p>
            <a:pPr lvl="0">
              <a:lnSpc>
                <a:spcPct val="120000"/>
              </a:lnSpc>
            </a:pPr>
            <a:r>
              <a:rPr lang="ru-RU" sz="1600">
                <a:latin typeface="Comic Sans MS" panose="030f0702030302020204" pitchFamily="66" charset="0"/>
              </a:rPr>
              <a:t>-Не зацикливайтесь на своих физических изъянах. Они есть у всех! Помните, что большинство окружающих вас людей этих недостатков не замечают, либо не догадываются об их существовании.</a:t>
            </a:r>
          </a:p>
          <a:p>
            <a:pPr lvl="0">
              <a:lnSpc>
                <a:spcPct val="120000"/>
              </a:lnSpc>
            </a:pPr>
            <a:r>
              <a:rPr lang="ru-RU" sz="1600">
                <a:latin typeface="Comic Sans MS" panose="030f0702030302020204" pitchFamily="66" charset="0"/>
              </a:rPr>
              <a:t>-Избегайте ситуаций, в которых вы чувствуете дискомфорт, и людей, с которыми вам не хочется общаться. </a:t>
            </a:r>
          </a:p>
          <a:p>
            <a:pPr>
              <a:lnSpc>
                <a:spcPct val="120000"/>
              </a:lnSpc>
            </a:pPr>
            <a:endParaRPr lang="ru-RU" sz="1400">
              <a:latin typeface="Comic Sans MS" panose="030f0702030302020204" pitchFamily="66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endParaRPr lang="ru-RU" sz="1400" b="1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ru-RU" sz="140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0000"/>
              </a:lnSpc>
            </a:pPr>
            <a:endParaRPr lang="ru-RU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388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 descr="http://sportschools.ru/UserFiles/Image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845" y="2579554"/>
            <a:ext cx="3810518" cy="24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oginznahar.ru/wp-content/uploads/2017/06/%D0%9A%D0%B0%D0%BA_%D1%81%D0%BD%D1%8F%D1%82%D1%8C_%D0%BD%D0%B0%D0%BF%D1%80%D1%8F%D0%B6%D0%B5%D0%BD%D0%B8%D0%B5_%D0%B8_%D1%81%D1%82%D1%80%D0%B5%D1%81%D1%81_%D1%81%D0%B0%D0%BC%D0%BE%D1%81%D1%82%D0%BE%D1%8F%D1%82%D0%B5%D0%BB%D1%8C%D0%BD%D0%BE_kak_snyat_napryazhenie_i_stress_samostoyatel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662" y="240632"/>
            <a:ext cx="4023328" cy="20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5" y="2165667"/>
            <a:ext cx="10251676" cy="1222425"/>
          </a:xfrm>
        </p:spPr>
        <p:txBody>
          <a:bodyPr>
            <a:normAutofit fontScale="90000"/>
          </a:bodyPr>
          <a:lstStyle>
            <a:defPPr/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br>
              <a:rPr lang="ru-RU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ru-RU" sz="1600" b="1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ru-RU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ru-RU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ru-RU" sz="1600" b="1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ru-RU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ru-RU" sz="1600" b="1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600" b="1" smtClean="0">
                <a:latin typeface="Comic Sans MS" panose="030f0702030302020204" pitchFamily="66" charset="0"/>
              </a:rPr>
              <a:t>Снимайте </a:t>
            </a:r>
            <a:r>
              <a:rPr lang="ru-RU" sz="1600" b="1">
                <a:latin typeface="Comic Sans MS" panose="030f0702030302020204" pitchFamily="66" charset="0"/>
              </a:rPr>
              <a:t>мышечное напряжение:</a:t>
            </a:r>
            <a:br>
              <a:rPr lang="ru-RU" sz="1600" b="1">
                <a:latin typeface="Comic Sans MS" panose="030f0702030302020204" pitchFamily="66" charset="0"/>
              </a:rPr>
            </a:br>
            <a:r>
              <a:rPr lang="ru-RU" sz="1600" b="1" smtClean="0">
                <a:latin typeface="Comic Sans MS" panose="030f0702030302020204" pitchFamily="66" charset="0"/>
              </a:rPr>
              <a:t>-</a:t>
            </a:r>
            <a:r>
              <a:rPr lang="ru-RU" sz="1600" smtClean="0">
                <a:latin typeface="Comic Sans MS" panose="030f0702030302020204" pitchFamily="66" charset="0"/>
              </a:rPr>
              <a:t>дыхательная </a:t>
            </a:r>
            <a:r>
              <a:rPr lang="ru-RU" sz="1600">
                <a:latin typeface="Comic Sans MS" panose="030f0702030302020204" pitchFamily="66" charset="0"/>
              </a:rPr>
              <a:t>гимнастика: глубоко вдохни, задержи дыхание на 5 секунд, потом выдохни. </a:t>
            </a:r>
            <a:br>
              <a:rPr lang="ru-RU" sz="1600" smtClean="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Повтори </a:t>
            </a:r>
            <a:r>
              <a:rPr lang="ru-RU" sz="1600">
                <a:latin typeface="Comic Sans MS" panose="030f0702030302020204" pitchFamily="66" charset="0"/>
              </a:rPr>
              <a:t>несколько раз.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-сожми </a:t>
            </a:r>
            <a:r>
              <a:rPr lang="ru-RU" sz="1600">
                <a:latin typeface="Comic Sans MS" panose="030f0702030302020204" pitchFamily="66" charset="0"/>
              </a:rPr>
              <a:t>сильно, сильно кулаки и посчитай до 10, а потом расслабь руки.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-если </a:t>
            </a:r>
            <a:r>
              <a:rPr lang="ru-RU" sz="1600">
                <a:latin typeface="Comic Sans MS" panose="030f0702030302020204" pitchFamily="66" charset="0"/>
              </a:rPr>
              <a:t>есть возможность,  прими душ, сходи в  бассейн или поплескайся  в ванной.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-порви  </a:t>
            </a:r>
            <a:r>
              <a:rPr lang="ru-RU" sz="1600">
                <a:latin typeface="Comic Sans MS" panose="030f0702030302020204" pitchFamily="66" charset="0"/>
              </a:rPr>
              <a:t>не нужную бумагу, газеты.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-массаж</a:t>
            </a:r>
            <a:r>
              <a:rPr lang="ru-RU" sz="1600">
                <a:latin typeface="Comic Sans MS" panose="030f0702030302020204" pitchFamily="66" charset="0"/>
              </a:rPr>
              <a:t>.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-побоксируй </a:t>
            </a:r>
            <a:r>
              <a:rPr lang="ru-RU" sz="1600">
                <a:latin typeface="Comic Sans MS" panose="030f0702030302020204" pitchFamily="66" charset="0"/>
              </a:rPr>
              <a:t>подушку</a:t>
            </a:r>
            <a:r>
              <a:rPr lang="ru-RU" sz="1600" smtClean="0">
                <a:latin typeface="Comic Sans MS" panose="030f0702030302020204" pitchFamily="66" charset="0"/>
              </a:rPr>
              <a:t>. </a:t>
            </a:r>
            <a:br>
              <a:rPr lang="ru-RU" sz="1600">
                <a:latin typeface="Comic Sans MS" panose="030f0702030302020204" pitchFamily="66" charset="0"/>
              </a:rPr>
            </a:br>
            <a:br>
              <a:rPr lang="ru-RU" sz="1600" b="1">
                <a:latin typeface="Comic Sans MS" panose="030f0702030302020204" pitchFamily="66" charset="0"/>
              </a:rPr>
            </a:br>
            <a:r>
              <a:rPr lang="ru-RU" sz="1600" b="1" smtClean="0">
                <a:latin typeface="Comic Sans MS" panose="030f0702030302020204" pitchFamily="66" charset="0"/>
              </a:rPr>
              <a:t>Развивайте </a:t>
            </a:r>
            <a:r>
              <a:rPr lang="ru-RU" sz="1600" b="1">
                <a:latin typeface="Comic Sans MS" panose="030f0702030302020204" pitchFamily="66" charset="0"/>
              </a:rPr>
              <a:t>навыки общения со </a:t>
            </a:r>
            <a:r>
              <a:rPr lang="ru-RU" sz="1600" b="1" smtClean="0">
                <a:latin typeface="Comic Sans MS" panose="030f0702030302020204" pitchFamily="66" charset="0"/>
              </a:rPr>
              <a:t>сверстниками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>
                <a:latin typeface="Comic Sans MS" panose="030f0702030302020204" pitchFamily="66" charset="0"/>
              </a:rPr>
              <a:t>-</a:t>
            </a:r>
            <a:r>
              <a:rPr lang="ru-RU" sz="1600" u="sng">
                <a:latin typeface="Comic Sans MS" panose="030f0702030302020204" pitchFamily="66" charset="0"/>
              </a:rPr>
              <a:t>Способы реагирования на обзывания:</a:t>
            </a:r>
            <a:br>
              <a:rPr lang="ru-RU" sz="1600" u="sng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-игнорировать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-не </a:t>
            </a:r>
            <a:r>
              <a:rPr lang="ru-RU" sz="1600">
                <a:latin typeface="Comic Sans MS" panose="030f0702030302020204" pitchFamily="66" charset="0"/>
              </a:rPr>
              <a:t>обращать внимания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-отреагировать </a:t>
            </a:r>
            <a:r>
              <a:rPr lang="ru-RU" sz="1600">
                <a:latin typeface="Comic Sans MS" panose="030f0702030302020204" pitchFamily="66" charset="0"/>
              </a:rPr>
              <a:t>нестандартно. </a:t>
            </a: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u="sng">
                <a:latin typeface="Comic Sans MS" panose="030f0702030302020204" pitchFamily="66" charset="0"/>
              </a:rPr>
              <a:t>Как завести себе друзей</a:t>
            </a:r>
            <a:br>
              <a:rPr lang="ru-RU" sz="1600" u="sng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-приглашать в гости</a:t>
            </a:r>
            <a:br>
              <a:rPr lang="ru-RU" sz="1600" smtClean="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-уметь выслушать и помогать друг другу</a:t>
            </a:r>
            <a:br>
              <a:rPr lang="ru-RU" sz="1600" smtClean="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-уметь делиться  (</a:t>
            </a:r>
            <a:r>
              <a:rPr lang="ru-RU" sz="1600">
                <a:latin typeface="Comic Sans MS" panose="030f0702030302020204" pitchFamily="66" charset="0"/>
              </a:rPr>
              <a:t>ручкой, </a:t>
            </a:r>
            <a:r>
              <a:rPr lang="ru-RU" sz="1600" smtClean="0">
                <a:latin typeface="Comic Sans MS" panose="030f0702030302020204" pitchFamily="66" charset="0"/>
              </a:rPr>
              <a:t>ластиком, угощать конфетой, давать списывать контрольные, ….)</a:t>
            </a:r>
            <a:br>
              <a:rPr lang="ru-RU" sz="1600" smtClean="0">
                <a:latin typeface="Comic Sans MS" panose="030f0702030302020204" pitchFamily="66" charset="0"/>
              </a:rPr>
            </a:br>
            <a:r>
              <a:rPr lang="ru-RU" sz="1600" smtClean="0">
                <a:latin typeface="Comic Sans MS" panose="030f0702030302020204" pitchFamily="66" charset="0"/>
              </a:rPr>
              <a:t>-говорить приятные слова «как ты сегодня замечательно выглядишь», «мне приятно с тобой общаться», «мне с тобой интересно»…..</a:t>
            </a:r>
            <a:r>
              <a:rPr lang="ru-RU" sz="1600">
                <a:latin typeface="Comic Sans MS" panose="030f0702030302020204" pitchFamily="66" charset="0"/>
              </a:rPr>
              <a:t> </a:t>
            </a:r>
            <a:br>
              <a:rPr lang="ru-RU" sz="1600" smtClean="0">
                <a:latin typeface="Comic Sans MS" panose="030f0702030302020204" pitchFamily="66" charset="0"/>
              </a:rPr>
            </a:br>
            <a:r>
              <a:rPr lang="ru-RU" sz="1600">
                <a:latin typeface="Comic Sans MS" panose="030f0702030302020204" pitchFamily="66" charset="0"/>
              </a:rPr>
              <a:t>-</a:t>
            </a:r>
            <a:r>
              <a:rPr lang="ru-RU" sz="1600" smtClean="0">
                <a:latin typeface="Comic Sans MS" panose="030f0702030302020204" pitchFamily="66" charset="0"/>
              </a:rPr>
              <a:t>самые </a:t>
            </a:r>
            <a:r>
              <a:rPr lang="ru-RU" sz="1600">
                <a:latin typeface="Comic Sans MS" panose="030f0702030302020204" pitchFamily="66" charset="0"/>
              </a:rPr>
              <a:t>лучшие знакомства – это случайные. Поэтому для того, чтоб найти  хороших друзей как можно чаще бывайте вне дома. Запишитесь в спортивную  секцию, кружок по моделированию и т.д.</a:t>
            </a:r>
            <a:br>
              <a:rPr lang="ru-RU" sz="1600" smtClean="0">
                <a:latin typeface="Comic Sans MS" panose="030f0702030302020204" pitchFamily="66" charset="0"/>
              </a:rPr>
            </a:br>
            <a:br>
              <a:rPr lang="ru-RU" sz="1600">
                <a:latin typeface="Comic Sans MS" panose="030f0702030302020204" pitchFamily="66" charset="0"/>
              </a:rPr>
            </a:br>
            <a:r>
              <a:rPr lang="ru-RU" sz="1600" b="1" smtClean="0">
                <a:latin typeface="Comic Sans MS" panose="030f0702030302020204" pitchFamily="66" charset="0"/>
              </a:rPr>
              <a:t>Развивайте </a:t>
            </a:r>
            <a:r>
              <a:rPr lang="ru-RU" sz="1600" b="1">
                <a:latin typeface="Comic Sans MS" panose="030f0702030302020204" pitchFamily="66" charset="0"/>
              </a:rPr>
              <a:t>навыки </a:t>
            </a:r>
            <a:r>
              <a:rPr lang="ru-RU" sz="1600" b="1" smtClean="0">
                <a:latin typeface="Comic Sans MS" panose="030f0702030302020204" pitchFamily="66" charset="0"/>
              </a:rPr>
              <a:t>реагирования </a:t>
            </a:r>
            <a:r>
              <a:rPr lang="ru-RU" sz="1600" b="1">
                <a:latin typeface="Comic Sans MS" panose="030f0702030302020204" pitchFamily="66" charset="0"/>
              </a:rPr>
              <a:t>в конфликтных ситуациях </a:t>
            </a:r>
            <a:r>
              <a:rPr lang="ru-RU" sz="1600" b="1" smtClean="0">
                <a:latin typeface="Comic Sans MS" panose="030f0702030302020204" pitchFamily="66" charset="0"/>
              </a:rPr>
              <a:t>и адекватного </a:t>
            </a:r>
            <a:r>
              <a:rPr lang="ru-RU" sz="1600" b="1">
                <a:latin typeface="Comic Sans MS" panose="030f0702030302020204" pitchFamily="66" charset="0"/>
              </a:rPr>
              <a:t>выражения эмоций.</a:t>
            </a:r>
            <a:br>
              <a:rPr lang="ru-RU">
                <a:latin typeface="Comic Sans MS" panose="030f0702030302020204" pitchFamily="66" charset="0"/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9165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200559" y="395338"/>
            <a:ext cx="11194181" cy="6323799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z="3000" b="1" smtClean="0"/>
              <a:t>        </a:t>
            </a:r>
            <a:r>
              <a:rPr lang="ru-RU" sz="3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Психологические рекомендации агрессору</a:t>
            </a:r>
          </a:p>
          <a:p>
            <a:r>
              <a:rPr lang="ru-RU" sz="2000" smtClean="0">
                <a:latin typeface="Comic Sans MS" panose="030f0702030302020204" pitchFamily="66" charset="0"/>
              </a:rPr>
              <a:t>Подумайте что вы сделали неправильно, </a:t>
            </a:r>
            <a:r>
              <a:rPr lang="ru-RU" sz="2000">
                <a:latin typeface="Comic Sans MS" panose="030f0702030302020204" pitchFamily="66" charset="0"/>
              </a:rPr>
              <a:t>и </a:t>
            </a:r>
            <a:r>
              <a:rPr lang="ru-RU" sz="2000" smtClean="0">
                <a:latin typeface="Comic Sans MS" panose="030f0702030302020204" pitchFamily="66" charset="0"/>
              </a:rPr>
              <a:t>постарайтесь  </a:t>
            </a:r>
            <a:r>
              <a:rPr lang="ru-RU" sz="2000">
                <a:latin typeface="Comic Sans MS" panose="030f0702030302020204" pitchFamily="66" charset="0"/>
              </a:rPr>
              <a:t>найти способы исправить это. </a:t>
            </a:r>
          </a:p>
          <a:p>
            <a:r>
              <a:rPr lang="ru-RU" sz="2000">
                <a:latin typeface="Comic Sans MS" panose="030f0702030302020204" pitchFamily="66" charset="0"/>
              </a:rPr>
              <a:t>Сфокусируйтесь на том, что привело </a:t>
            </a:r>
            <a:r>
              <a:rPr lang="ru-RU" sz="2000" smtClean="0">
                <a:latin typeface="Comic Sans MS" panose="030f0702030302020204" pitchFamily="66" charset="0"/>
              </a:rPr>
              <a:t>Вас </a:t>
            </a:r>
            <a:r>
              <a:rPr lang="ru-RU" sz="2000">
                <a:latin typeface="Comic Sans MS" panose="030f0702030302020204" pitchFamily="66" charset="0"/>
              </a:rPr>
              <a:t>к такому поведению, </a:t>
            </a:r>
            <a:r>
              <a:rPr lang="ru-RU" sz="2000" smtClean="0">
                <a:latin typeface="Comic Sans MS" panose="030f0702030302020204" pitchFamily="66" charset="0"/>
              </a:rPr>
              <a:t>постарайтесь понять</a:t>
            </a:r>
            <a:r>
              <a:rPr lang="ru-RU" sz="2000">
                <a:latin typeface="Comic Sans MS" panose="030f0702030302020204" pitchFamily="66" charset="0"/>
              </a:rPr>
              <a:t>, что беря на себя ответственность за свои действия, </a:t>
            </a:r>
            <a:r>
              <a:rPr lang="ru-RU" sz="2000" smtClean="0">
                <a:latin typeface="Comic Sans MS" panose="030f0702030302020204" pitchFamily="66" charset="0"/>
              </a:rPr>
              <a:t>Вы восстанавливаете </a:t>
            </a:r>
            <a:r>
              <a:rPr lang="ru-RU" sz="2000">
                <a:latin typeface="Comic Sans MS" panose="030f0702030302020204" pitchFamily="66" charset="0"/>
              </a:rPr>
              <a:t>собственную целостность и самоуважение.</a:t>
            </a:r>
          </a:p>
          <a:p>
            <a:r>
              <a:rPr lang="ru-RU" sz="2000" smtClean="0">
                <a:latin typeface="Comic Sans MS" panose="030f0702030302020204" pitchFamily="66" charset="0"/>
              </a:rPr>
              <a:t>Постарайтесь  осознать </a:t>
            </a:r>
            <a:r>
              <a:rPr lang="ru-RU" sz="2000">
                <a:latin typeface="Comic Sans MS" panose="030f0702030302020204" pitchFamily="66" charset="0"/>
              </a:rPr>
              <a:t>свои чувства;</a:t>
            </a:r>
          </a:p>
          <a:p>
            <a:r>
              <a:rPr lang="ru-RU" sz="2100" smtClean="0">
                <a:latin typeface="Comic Sans MS" panose="030f0702030302020204" pitchFamily="66" charset="0"/>
              </a:rPr>
              <a:t>Развивайте позитивную самооценку; Положительное отношение к самому себе;</a:t>
            </a:r>
          </a:p>
          <a:p>
            <a:r>
              <a:rPr lang="ru-RU" sz="2100" smtClean="0">
                <a:latin typeface="Comic Sans MS" panose="030f0702030302020204" pitchFamily="66" charset="0"/>
              </a:rPr>
              <a:t>Обучайте конструктивным способам выхода эмоций: побоксируй подушку, нарисуй, слепи.. </a:t>
            </a:r>
          </a:p>
        </p:txBody>
      </p:sp>
      <p:pic>
        <p:nvPicPr>
          <p:cNvPr id="3074" name="Picture 2" descr="http://chto-zachem-pochemu.ru/wp-content/uploads/2013/12/Kak-vyibrat-bokserskuyu-grus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740" y="3829050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3176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62976" y="758284"/>
            <a:ext cx="8073482" cy="3088888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z="4000" b="1" smtClean="0"/>
              <a:t>Вот несколько простых шагов, которые позволят помочь ребенку справиться </a:t>
            </a:r>
            <a:br>
              <a:rPr lang="ru-RU" sz="4000" b="1" smtClean="0"/>
            </a:br>
            <a:r>
              <a:rPr lang="ru-RU" sz="4000" b="1" smtClean="0"/>
              <a:t>с буллингом :</a:t>
            </a:r>
            <a:br>
              <a:rPr lang="ru-RU" smtClean="0"/>
            </a:br>
            <a:endParaRPr lang="ru-RU"/>
          </a:p>
        </p:txBody>
      </p:sp>
      <p:pic>
        <p:nvPicPr>
          <p:cNvPr id="4" name="Рисунок 3" descr="человечки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29000"/>
            <a:ext cx="3076830" cy="26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081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mtClean="0"/>
              <a:t>РЕКОМЕНДАЦИИ ПСИХОЛОГОВ:</a:t>
            </a:r>
            <a:br>
              <a:rPr lang="ru-RU" smtClean="0"/>
            </a:br>
            <a:r>
              <a:rPr lang="ru-RU" smtClean="0"/>
              <a:t>Учите и учитесь доверять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2000"/>
              <a:t>Любой родитель хочет знать, если ребенка кто-то обижает, но даже </a:t>
            </a:r>
            <a:br>
              <a:rPr lang="ru-RU" sz="2000"/>
            </a:br>
            <a:r>
              <a:rPr lang="ru-RU" sz="2000"/>
              <a:t>в наш век тотального контроля единственный способ оставаться </a:t>
            </a:r>
            <a:br>
              <a:rPr lang="ru-RU" sz="2000"/>
            </a:br>
            <a:r>
              <a:rPr lang="ru-RU" sz="2000"/>
              <a:t>у руля — это взаимное доверие. Объясните детям, что они могут, </a:t>
            </a:r>
            <a:br>
              <a:rPr lang="ru-RU" sz="2000"/>
            </a:br>
            <a:r>
              <a:rPr lang="ru-RU" sz="2000"/>
              <a:t>не опасаясь негативной реакции, рассказывать вам не только </a:t>
            </a:r>
            <a:br>
              <a:rPr lang="ru-RU" sz="2000"/>
            </a:br>
            <a:r>
              <a:rPr lang="ru-RU" sz="2000"/>
              <a:t>о хороших новостях, но и о плохих. Объясните, что у вас нет цели контролировать жизнь ребенка и вы не будете предпринимать никаких шагов за его спиной, зато с высоты своего опыта можете </a:t>
            </a:r>
            <a:br>
              <a:rPr lang="ru-RU" sz="2000"/>
            </a:br>
            <a:r>
              <a:rPr lang="ru-RU" sz="2000"/>
              <a:t>дать дельный совет и указать направление, в котором искать решение  </a:t>
            </a:r>
            <a:br>
              <a:rPr lang="ru-RU" sz="2000"/>
            </a:br>
            <a:r>
              <a:rPr lang="ru-RU" sz="2000"/>
              <a:t>        конфликта.</a:t>
            </a:r>
          </a:p>
        </p:txBody>
      </p:sp>
      <p:pic>
        <p:nvPicPr>
          <p:cNvPr id="4" name="Рисунок 3" descr="увер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267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mtClean="0"/>
              <a:t>Воспитывайте уверенность в себе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2000"/>
              <a:t>Поддерживайте в детях уверенность в себе не только словом, </a:t>
            </a:r>
            <a:br>
              <a:rPr lang="ru-RU" sz="2000"/>
            </a:br>
            <a:r>
              <a:rPr lang="ru-RU" sz="2000"/>
              <a:t>но и действием. Помогите найти занятие, которое им понравится, </a:t>
            </a:r>
            <a:br>
              <a:rPr lang="ru-RU" sz="2000"/>
            </a:br>
            <a:r>
              <a:rPr lang="ru-RU" sz="2000"/>
              <a:t>и развить навыки, которыми можно гордиться. </a:t>
            </a:r>
            <a:br>
              <a:rPr lang="ru-RU" sz="2000"/>
            </a:br>
            <a:r>
              <a:rPr lang="ru-RU" sz="2000"/>
              <a:t>Успешный и уверенный в себе ребенок с меньшей вероятностью станет жертвой агрессии — а если травля все же случится, легче справится с ней.</a:t>
            </a:r>
            <a:br>
              <a:rPr lang="ru-RU" sz="2000"/>
            </a:br>
            <a:endParaRPr lang="ru-RU" sz="2000"/>
          </a:p>
        </p:txBody>
      </p:sp>
      <p:pic>
        <p:nvPicPr>
          <p:cNvPr id="4" name="Рисунок 3" descr="увер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720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2263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mtClean="0"/>
              <a:t>Следите за тем, что происходит в школе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2000" err="1"/>
              <a:t>Б</a:t>
            </a:r>
            <a:r>
              <a:rPr lang="ru-RU" sz="2000" err="1" smtClean="0"/>
              <a:t>уллинг </a:t>
            </a:r>
            <a:r>
              <a:rPr lang="ru-RU" sz="2000"/>
              <a:t>редко возникает в вакууме: скорее всего, он является частью более масштабной травли. Установите контакт с педагогами </a:t>
            </a:r>
            <a:br>
              <a:rPr lang="ru-RU" sz="2000"/>
            </a:br>
            <a:r>
              <a:rPr lang="ru-RU" sz="2000"/>
              <a:t>и школьным психологом, чтобы оперативно узнавать о всех возможных проблемах. Не стесняйтесь делиться с классным руководителем своими опасениями и акцентировать внимание </a:t>
            </a:r>
            <a:br>
              <a:rPr lang="ru-RU" sz="2000"/>
            </a:br>
            <a:r>
              <a:rPr lang="ru-RU" sz="2000"/>
              <a:t>на возможных проблемах. </a:t>
            </a:r>
            <a:br>
              <a:rPr lang="ru-RU" sz="2000"/>
            </a:br>
            <a:r>
              <a:rPr lang="ru-RU" sz="2000"/>
              <a:t>Только работая вместе, школа и семья могут выработать политику нетерпимости к любому виду травли.</a:t>
            </a:r>
          </a:p>
        </p:txBody>
      </p:sp>
      <p:pic>
        <p:nvPicPr>
          <p:cNvPr id="4" name="Рисунок 3" descr="увер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4196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490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Рекомендации психологов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1600201"/>
            <a:ext cx="7086600" cy="4525963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2000"/>
              <a:t>Бороться с буллингом нужно только разобравшись в ситуации, то есть доверительно поговорив с ребенком и создав чувство безопасности и поддержки. Работать с психологом можно индивидуально или всем классом, при этом процесс должен вовлекать и жертву, и агрессора, и свидетелей.</a:t>
            </a:r>
            <a:br>
              <a:rPr lang="ru-RU" sz="2000"/>
            </a:br>
            <a:endParaRPr lang="ru-RU" sz="2000"/>
          </a:p>
        </p:txBody>
      </p:sp>
      <p:pic>
        <p:nvPicPr>
          <p:cNvPr id="4" name="Рисунок 3" descr="спасательный кру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3863182"/>
            <a:ext cx="1866900" cy="21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52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>
            <a:defPPr/>
          </a:lstStyle>
          <a:p>
            <a:pPr/>
            <a:r>
              <a:rPr lang="ru-RU" smtClean="0"/>
              <a:t>Цифры и факты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0722" y="1417638"/>
            <a:ext cx="4505093" cy="4708527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4000" err="1"/>
              <a:t>Буллинг — один из примеров насилия, который пережили </a:t>
            </a:r>
            <a:br>
              <a:rPr lang="ru-RU" sz="4000" err="1"/>
            </a:br>
            <a:r>
              <a:rPr lang="ru-RU" sz="4000" err="1"/>
              <a:t>около 130 млн подростков в возрасте от 13 до 15 лет.</a:t>
            </a:r>
            <a:br>
              <a:rPr lang="ru-RU" sz="4000" err="1"/>
            </a:br>
            <a:endParaRPr lang="ru-RU" sz="4000"/>
          </a:p>
        </p:txBody>
      </p:sp>
      <p:pic>
        <p:nvPicPr>
          <p:cNvPr id="4" name="Рисунок 3" descr="челове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71" y="2206084"/>
            <a:ext cx="2881884" cy="20336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61971" y="1417638"/>
            <a:ext cx="3624146" cy="46145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i="1">
                <a:solidFill>
                  <a:prstClr val="black"/>
                </a:solidFill>
              </a:rPr>
              <a:t>В мире каждые </a:t>
            </a:r>
            <a:br>
              <a:rPr lang="ru-RU" sz="2800" b="1" i="1">
                <a:solidFill>
                  <a:prstClr val="black"/>
                </a:solidFill>
              </a:rPr>
            </a:br>
            <a:r>
              <a:rPr lang="ru-RU" sz="2800" b="1" i="1">
                <a:solidFill>
                  <a:prstClr val="black"/>
                </a:solidFill>
              </a:rPr>
              <a:t>7 минут погибает</a:t>
            </a:r>
            <a:br>
              <a:rPr lang="ru-RU" sz="2800" b="1" i="1">
                <a:solidFill>
                  <a:prstClr val="black"/>
                </a:solidFill>
              </a:rPr>
            </a:br>
            <a:r>
              <a:rPr lang="ru-RU" sz="2800" b="1" i="1">
                <a:solidFill>
                  <a:prstClr val="black"/>
                </a:solidFill>
              </a:rPr>
              <a:t> от насилия подросток.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ru-RU" sz="2800" b="1" i="1">
              <a:solidFill>
                <a:prstClr val="black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i="1">
                <a:solidFill>
                  <a:prstClr val="black"/>
                </a:solidFill>
              </a:rPr>
              <a:t>   Такие данные опубликовал </a:t>
            </a:r>
            <a:br>
              <a:rPr lang="ru-RU" sz="2800" b="1" i="1">
                <a:solidFill>
                  <a:prstClr val="black"/>
                </a:solidFill>
              </a:rPr>
            </a:br>
            <a:r>
              <a:rPr lang="ru-RU" sz="2800" b="1" i="1">
                <a:solidFill>
                  <a:prstClr val="black"/>
                </a:solidFill>
              </a:rPr>
              <a:t>в докладе Детский фонд ООН (ЮНИСЕФ</a:t>
            </a:r>
            <a:r>
              <a:rPr lang="ru-RU" sz="2800">
                <a:solidFill>
                  <a:prstClr val="black"/>
                </a:solidFill>
              </a:rPr>
              <a:t>). </a:t>
            </a:r>
            <a:br>
              <a:rPr lang="ru-RU" sz="2800">
                <a:solidFill>
                  <a:prstClr val="black"/>
                </a:solidFill>
              </a:rPr>
            </a:br>
            <a:endParaRPr lang="ru-RU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3626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188640"/>
            <a:ext cx="10510787" cy="994122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600" b="1">
                <a:solidFill>
                  <a:srgbClr val="FF0000"/>
                </a:solidFill>
                <a:latin typeface="Comic Sans MS" panose="030f0702030302020204" pitchFamily="66" charset="0"/>
              </a:rPr>
              <a:t>Что можно сделать если столкнулись с ситуацией кибертравли?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>
            <a:defPPr/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900">
                <a:latin typeface="Comic Sans MS" panose="030f0702030302020204" pitchFamily="66" charset="0"/>
              </a:rPr>
              <a:t>Все зафиксируйте </a:t>
            </a:r>
            <a:r>
              <a:rPr lang="ru-RU" sz="4900" smtClean="0">
                <a:latin typeface="Comic Sans MS" panose="030f0702030302020204" pitchFamily="66" charset="0"/>
              </a:rPr>
              <a:t>(скриншот экрана)</a:t>
            </a:r>
            <a:endParaRPr lang="ru-RU" sz="490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900">
                <a:latin typeface="Comic Sans MS" panose="030f0702030302020204" pitchFamily="66" charset="0"/>
              </a:rPr>
              <a:t>Не реагируйте на сообщение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900">
                <a:latin typeface="Comic Sans MS" panose="030f0702030302020204" pitchFamily="66" charset="0"/>
              </a:rPr>
              <a:t>Храните доказательства (для провайдера и правоохранительных органов)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900">
                <a:latin typeface="Comic Sans MS" panose="030f0702030302020204" pitchFamily="66" charset="0"/>
              </a:rPr>
              <a:t>Заблокируйте буллера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900" smtClean="0">
                <a:latin typeface="Comic Sans MS" panose="030f0702030302020204" pitchFamily="66" charset="0"/>
              </a:rPr>
              <a:t>Расскажите родителям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Вместе </a:t>
            </a:r>
            <a:r>
              <a:rPr lang="ru-RU" sz="4900" b="1">
                <a:solidFill>
                  <a:srgbClr val="FF0000"/>
                </a:solidFill>
                <a:latin typeface="Comic Sans MS" panose="030f0702030302020204" pitchFamily="66" charset="0"/>
              </a:rPr>
              <a:t>с </a:t>
            </a:r>
            <a:r>
              <a:rPr lang="ru-RU" sz="4900" b="1">
                <a:latin typeface="Comic Sans MS" panose="030f0702030302020204" pitchFamily="66" charset="0"/>
              </a:rPr>
              <a:t>родителями </a:t>
            </a:r>
            <a:r>
              <a:rPr lang="ru-RU" sz="4900" smtClean="0">
                <a:latin typeface="Comic Sans MS" panose="030f0702030302020204" pitchFamily="66" charset="0"/>
              </a:rPr>
              <a:t> </a:t>
            </a:r>
            <a:r>
              <a:rPr lang="ru-RU" sz="49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постарайтесь разобраться </a:t>
            </a:r>
            <a:r>
              <a:rPr lang="ru-RU" sz="4900">
                <a:latin typeface="Comic Sans MS" panose="030f0702030302020204" pitchFamily="66" charset="0"/>
                <a:cs typeface="Times New Roman" panose="02020603050405020304" pitchFamily="18" charset="0"/>
              </a:rPr>
              <a:t>в </a:t>
            </a:r>
            <a:r>
              <a:rPr lang="ru-RU" sz="49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ситуации: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490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ru-RU" sz="49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sz="4900">
                <a:latin typeface="Comic Sans MS" panose="030f0702030302020204" pitchFamily="66" charset="0"/>
                <a:cs typeface="Times New Roman" panose="02020603050405020304" pitchFamily="18" charset="0"/>
              </a:rPr>
              <a:t>(В чем конфликт, кто участник, что за причина, есть ли угроза жизни</a:t>
            </a:r>
            <a:r>
              <a:rPr lang="ru-RU" sz="49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490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90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490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Обратитесь </a:t>
            </a:r>
            <a:r>
              <a:rPr lang="ru-RU" sz="49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 помощью: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4900">
                <a:latin typeface="Comic Sans MS" panose="030f0702030302020204" pitchFamily="66" charset="0"/>
                <a:cs typeface="Times New Roman" panose="02020603050405020304" pitchFamily="18" charset="0"/>
              </a:rPr>
              <a:t>к администратору ресурса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4900">
                <a:latin typeface="Comic Sans MS" panose="030f0702030302020204" pitchFamily="66" charset="0"/>
                <a:cs typeface="Times New Roman" panose="02020603050405020304" pitchFamily="18" charset="0"/>
              </a:rPr>
              <a:t>Если в травле участвуют ученики школы – к директору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4900">
                <a:latin typeface="Comic Sans MS" panose="030f0702030302020204" pitchFamily="66" charset="0"/>
                <a:cs typeface="Times New Roman" panose="02020603050405020304" pitchFamily="18" charset="0"/>
              </a:rPr>
              <a:t>Если угроза жизни – в правоохранительные органы, приложив доказательства</a:t>
            </a:r>
            <a:r>
              <a:rPr lang="ru-RU" sz="49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r>
              <a:rPr lang="ru-RU" sz="4900" b="1">
                <a:latin typeface="Comic Sans MS" panose="030f0702030302020204" pitchFamily="66" charset="0"/>
              </a:rPr>
              <a:t> </a:t>
            </a:r>
            <a:endParaRPr lang="ru-RU" sz="4900" b="1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4900" smtClean="0">
                <a:latin typeface="Comic Sans MS" panose="030f0702030302020204" pitchFamily="66" charset="0"/>
              </a:rPr>
              <a:t>Посоветуйтесь </a:t>
            </a:r>
            <a:r>
              <a:rPr lang="ru-RU" sz="4900">
                <a:latin typeface="Comic Sans MS" panose="030f0702030302020204" pitchFamily="66" charset="0"/>
              </a:rPr>
              <a:t>с юристом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endParaRPr lang="ru-RU" sz="4900">
              <a:solidFill>
                <a:schemeClr val="accent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490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 sz="49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0713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mtClean="0"/>
              <a:t>Добавьте в друзья своего ребенка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endParaRPr lang="ru-RU" sz="2000" smtClean="0"/>
          </a:p>
          <a:p>
            <a:pPr marL="0" indent="0">
              <a:buNone/>
            </a:pPr>
            <a:r>
              <a:rPr lang="ru-RU" sz="2000" smtClean="0"/>
              <a:t>Вместо </a:t>
            </a:r>
            <a:r>
              <a:rPr lang="ru-RU" sz="2000"/>
              <a:t>того, чтобы в приказном порядке требовать у детей ссылки </a:t>
            </a:r>
            <a:br>
              <a:rPr lang="ru-RU" sz="2000"/>
            </a:br>
            <a:r>
              <a:rPr lang="ru-RU" sz="2000"/>
              <a:t>на их аккаунты и пароли доступа, предложите им подружиться </a:t>
            </a:r>
            <a:br>
              <a:rPr lang="ru-RU" sz="2000"/>
            </a:br>
            <a:r>
              <a:rPr lang="ru-RU" sz="2000"/>
              <a:t>в социальных сетях. Так вы сможете поддерживать ребенка (например, лайкая записи его видеоблога) и параллельно следить</a:t>
            </a:r>
            <a:br>
              <a:rPr lang="ru-RU" sz="2000"/>
            </a:br>
            <a:r>
              <a:rPr lang="ru-RU" sz="2000"/>
              <a:t>за его поведением в интернете: с кем он общается, в каких группах состоит. </a:t>
            </a:r>
            <a:br>
              <a:rPr lang="ru-RU" sz="2000"/>
            </a:br>
            <a:r>
              <a:rPr lang="ru-RU" sz="2000"/>
              <a:t>Объясните детям, что вы хотите дружить в соцсетях не для того, чтобы нарушать их право на частную жизнь, а чтобы разделять их интересы и поддерживать в трудную минуту.</a:t>
            </a:r>
            <a:br>
              <a:rPr lang="ru-RU" sz="2000"/>
            </a:br>
            <a:endParaRPr lang="ru-RU" sz="2000"/>
          </a:p>
        </p:txBody>
      </p:sp>
      <p:pic>
        <p:nvPicPr>
          <p:cNvPr id="4" name="Рисунок 3" descr="увер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288" y="429736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3782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mtClean="0"/>
              <a:t>Научите защищать личную информацию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/>
          </a:bodyPr>
          <a:lstStyle>
            <a:defPPr/>
          </a:lstStyle>
          <a:p>
            <a:r>
              <a:rPr lang="ru-RU" sz="2000"/>
              <a:t>Расскажите ребенку, что можно публиковать в интернете, а какой информацией там делиться на стоит. Как минимум, домашний адрес </a:t>
            </a:r>
            <a:br>
              <a:rPr lang="ru-RU" sz="2000"/>
            </a:br>
            <a:r>
              <a:rPr lang="ru-RU" sz="2000"/>
              <a:t>и номер телефона точно нужно держать в секрете, ведь даже посты, доступные только друзьям, могут стать достоянием всего интернета. Научите ребенка внимательно относиться к тому, что и где он публикует.</a:t>
            </a:r>
            <a:br>
              <a:rPr lang="ru-RU" sz="2000"/>
            </a:br>
            <a:r>
              <a:rPr lang="ru-RU" sz="2000"/>
              <a:t>Объясните, как работают настройки безопасности в социальных сетях и мессенджерах: они, например, позволяют запретить отмечать себя</a:t>
            </a:r>
            <a:br>
              <a:rPr lang="ru-RU" sz="2000"/>
            </a:br>
            <a:r>
              <a:rPr lang="ru-RU" sz="2000"/>
              <a:t>в чужих постах и на фотографиях. Убедитесь в том, что ребенок    </a:t>
            </a:r>
          </a:p>
          <a:p>
            <a:pPr>
              <a:buNone/>
            </a:pPr>
            <a:r>
              <a:rPr lang="ru-RU" sz="2000"/>
              <a:t>            понимает важность защиты своих аккаунтов: нельзя делиться    </a:t>
            </a:r>
          </a:p>
          <a:p>
            <a:pPr>
              <a:buNone/>
            </a:pPr>
            <a:r>
              <a:rPr lang="ru-RU" sz="2000"/>
              <a:t>                   паролями от них даже с лучшими друзьями.</a:t>
            </a:r>
            <a:br>
              <a:rPr lang="ru-RU" sz="2000"/>
            </a:br>
            <a:endParaRPr lang="ru-RU" sz="2000"/>
          </a:p>
        </p:txBody>
      </p:sp>
      <p:pic>
        <p:nvPicPr>
          <p:cNvPr id="4" name="Рисунок 3" descr="увер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7244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1305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Ограждайте от агрессии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endParaRPr lang="ru-RU" sz="2000" smtClean="0"/>
          </a:p>
          <a:p>
            <a:pPr marL="0" indent="0">
              <a:buNone/>
            </a:pPr>
            <a:r>
              <a:rPr lang="ru-RU" sz="2000" smtClean="0"/>
              <a:t>Самый </a:t>
            </a:r>
            <a:r>
              <a:rPr lang="ru-RU" sz="2000"/>
              <a:t>простой способ прекратить кибербуллинг — «забанить» агрессора. Ребенок должен понимать, что на оскорбления </a:t>
            </a:r>
            <a:br>
              <a:rPr lang="ru-RU" sz="2000"/>
            </a:br>
            <a:r>
              <a:rPr lang="ru-RU" sz="2000"/>
              <a:t>в социальных сетях можно и нужно жаловаться. </a:t>
            </a:r>
            <a:br>
              <a:rPr lang="ru-RU" sz="2000"/>
            </a:br>
            <a:r>
              <a:rPr lang="ru-RU" sz="2000"/>
              <a:t>Для этого рядом с каждым постом или комментарием есть кнопки «Пожаловаться» или «Report». Агрессивных собеседников нужно отправлять в «черный список» — тогда они больше не побеспокоят. Главное — понять, что нет ничего стыдного в том, чтобы избавиться от травли, «забанив» обидчика.</a:t>
            </a:r>
            <a:br>
              <a:rPr lang="ru-RU" sz="2000"/>
            </a:br>
            <a:r>
              <a:rPr lang="ru-RU" sz="2000"/>
              <a:t> Это не признак слабости, а совсем наоборот — способ сказать «это        </a:t>
            </a:r>
          </a:p>
          <a:p>
            <a:pPr>
              <a:buNone/>
            </a:pPr>
            <a:r>
              <a:rPr lang="ru-RU" sz="2000"/>
              <a:t>             несправедливо, и я не хочу это слышать».</a:t>
            </a:r>
          </a:p>
        </p:txBody>
      </p:sp>
      <p:pic>
        <p:nvPicPr>
          <p:cNvPr id="4" name="Рисунок 3" descr="увер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585" y="4521819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477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90800" y="609601"/>
            <a:ext cx="7162800" cy="5516563"/>
          </a:xfrm>
        </p:spPr>
        <p:txBody>
          <a:bodyPr>
            <a:normAutofit fontScale="92500" lnSpcReduction="10000"/>
          </a:bodyPr>
          <a:lstStyle>
            <a:defPPr/>
          </a:lstStyle>
          <a:p>
            <a:pPr marL="0" indent="0">
              <a:buNone/>
            </a:pPr>
            <a:r>
              <a:rPr lang="ru-RU"/>
              <a:t>На данный момент буллинг стал настоящим бедствием всей России. Дети боятся, что им отомстят обидчики в случае огласки, не поверят другие люди, что их обвинят в сложившейся ситуации - что, кстати, часто происходит, - и молчат о травле, а затем... </a:t>
            </a:r>
            <a:br>
              <a:rPr lang="ru-RU"/>
            </a:br>
            <a:r>
              <a:rPr lang="ru-RU"/>
              <a:t>Я не хочу, чтобы у нас в школах была стрельба. Мы - не Америка. </a:t>
            </a:r>
            <a:br>
              <a:rPr lang="ru-RU"/>
            </a:br>
            <a:r>
              <a:rPr lang="ru-RU"/>
              <a:t>У нас другой путь решения проблем. </a:t>
            </a:r>
            <a:br>
              <a:rPr lang="ru-RU"/>
            </a:br>
            <a:r>
              <a:rPr lang="ru-RU"/>
              <a:t>И не хочу, чтобы детей доводили до такого состояния. </a:t>
            </a:r>
            <a:br>
              <a:rPr lang="ru-RU"/>
            </a:br>
            <a:r>
              <a:rPr lang="ru-RU"/>
              <a:t>До самоубийства. До нанесения себе вреда. До депрессий. </a:t>
            </a:r>
            <a:br>
              <a:rPr lang="ru-RU" sz="2000"/>
            </a:br>
            <a:r>
              <a:rPr lang="ru-RU" sz="2000"/>
              <a:t> </a:t>
            </a:r>
          </a:p>
          <a:p>
            <a:pPr>
              <a:buNone/>
            </a:pPr>
            <a:r>
              <a:rPr lang="ru-RU" sz="2400" b="1"/>
              <a:t>                                                 ДЕТИ - это наше будущее… </a:t>
            </a:r>
            <a:br>
              <a:rPr lang="ru-RU" smtClean="0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12566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3541" y="345689"/>
            <a:ext cx="8460059" cy="5780476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4000" smtClean="0"/>
              <a:t>Если мы все объединимся и не дадим травить своих детей, наше общество станет намного лучше. Дети с детства будут знать, что нельзя, а что можно, и за что будет ответственность.</a:t>
            </a:r>
            <a:endParaRPr lang="ru-RU" sz="4000"/>
          </a:p>
        </p:txBody>
      </p:sp>
      <p:pic>
        <p:nvPicPr>
          <p:cNvPr id="5" name="Рисунок 4" descr="ууау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3657600"/>
            <a:ext cx="3356517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3741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630237"/>
            <a:ext cx="10515600" cy="5589588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Оказание экстренной психологической помощи детям, родителям</a:t>
            </a:r>
          </a:p>
          <a:p>
            <a:pPr marL="0" indent="0" algn="ctr">
              <a:buNone/>
            </a:pPr>
            <a:r>
              <a:rPr lang="ru-RU" smtClean="0">
                <a:latin typeface="Comic Sans MS" panose="030f0702030302020204" pitchFamily="66" charset="0"/>
              </a:rPr>
              <a:t>Всероссийский </a:t>
            </a:r>
            <a:r>
              <a:rPr lang="ru-RU">
                <a:latin typeface="Comic Sans MS" panose="030f0702030302020204" pitchFamily="66" charset="0"/>
              </a:rPr>
              <a:t>Детский телефон </a:t>
            </a:r>
            <a:r>
              <a:rPr lang="ru-RU" smtClean="0">
                <a:latin typeface="Comic Sans MS" panose="030f0702030302020204" pitchFamily="66" charset="0"/>
              </a:rPr>
              <a:t>доверия</a:t>
            </a:r>
            <a:br>
              <a:rPr lang="ru-RU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>
                <a:solidFill>
                  <a:srgbClr val="FF0000"/>
                </a:solidFill>
              </a:rPr>
              <a:t>8-800-2000-122</a:t>
            </a:r>
          </a:p>
          <a:p>
            <a:pPr marL="0" indent="0" algn="ctr">
              <a:buNone/>
            </a:pPr>
            <a:r>
              <a:rPr lang="ru-RU" smtClean="0">
                <a:latin typeface="Comic Sans MS" panose="030f0702030302020204" pitchFamily="66" charset="0"/>
              </a:rPr>
              <a:t>Региональная горячая  линия по вопросам безопасности детей 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8-800-101-0086</a:t>
            </a:r>
          </a:p>
          <a:p>
            <a:pPr marL="0" indent="0" algn="ctr">
              <a:buNone/>
            </a:pPr>
            <a:r>
              <a:rPr lang="ru-RU" smtClean="0">
                <a:latin typeface="Comic Sans MS" panose="030f0702030302020204" pitchFamily="66" charset="0"/>
              </a:rPr>
              <a:t>Горячая линия по вопросам интернет-безопасности</a:t>
            </a:r>
          </a:p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 8 800 25 000 15</a:t>
            </a:r>
            <a:endParaRPr lang="ru-RU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>
              <a:latin typeface="Comic Sans MS" panose="030f0702030302020204" pitchFamily="66" charset="0"/>
            </a:endParaRPr>
          </a:p>
        </p:txBody>
      </p:sp>
      <p:pic>
        <p:nvPicPr>
          <p:cNvPr id="10244" name="Picture 4" descr="http://uraylib.ru/www/images/tel-d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3199" y="4162426"/>
            <a:ext cx="432740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66611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6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6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6" y="2644397"/>
            <a:ext cx="4645555" cy="3487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88" y="1690688"/>
            <a:ext cx="6340390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287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852936"/>
            <a:ext cx="4206244" cy="2931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852936"/>
            <a:ext cx="4176464" cy="2931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19536" y="692696"/>
            <a:ext cx="8220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БУЛЛИНГ              ИГРА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719736" y="1616026"/>
            <a:ext cx="556640" cy="948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328248" y="1616026"/>
            <a:ext cx="484632" cy="948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6100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medaboutme.ru/upload/resize_cache/iblock/c68/274_185_2/chto_delat_roditelyam_esli_u_rebenka_problemy_s_samootsenkoy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326" y="1457639"/>
            <a:ext cx="6207753" cy="41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EBD27-D14A-4335-AE22-2FCBF1DD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85" y="267419"/>
            <a:ext cx="8607724" cy="914311"/>
          </a:xfrm>
          <a:noFill/>
        </p:spPr>
        <p:txBody>
          <a:bodyPr/>
          <a:lstStyle>
            <a:defPPr/>
          </a:lstStyle>
          <a:p>
            <a:pPr algn="ctr"/>
            <a:r>
              <a:rPr lang="ru-RU" b="1">
                <a:latin typeface="Comic Sans MS" panose="030f0702030302020204" pitchFamily="66" charset="0"/>
              </a:rPr>
              <a:t>Виды буллинга</a:t>
            </a:r>
            <a:endParaRPr lang="ru-RU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969D2-A969-47D7-9668-C22E9BB3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7" y="1457639"/>
            <a:ext cx="5139907" cy="5227833"/>
          </a:xfrm>
        </p:spPr>
        <p:txBody>
          <a:bodyPr>
            <a:normAutofit fontScale="32500" lnSpcReduction="20000"/>
          </a:bodyPr>
          <a:lstStyle>
            <a:defPPr/>
          </a:lstStyle>
          <a:p>
            <a:pPr marL="0" indent="0" algn="ctr">
              <a:buNone/>
            </a:pPr>
            <a:r>
              <a:rPr lang="ru-RU" sz="4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Психологическое </a:t>
            </a:r>
            <a:r>
              <a:rPr lang="ru-RU" sz="4900" b="1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ru-RU" sz="4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моральное) насилие:</a:t>
            </a:r>
            <a:endParaRPr lang="ru-RU" sz="49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4200" b="1">
                <a:solidFill>
                  <a:srgbClr val="FF0000"/>
                </a:solidFill>
                <a:latin typeface="Comic Sans MS" panose="030f0702030302020204" pitchFamily="66" charset="0"/>
              </a:rPr>
              <a:t>1.вербальный</a:t>
            </a:r>
            <a:r>
              <a:rPr lang="ru-RU" sz="4200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endParaRPr lang="ru-RU" sz="420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насмешки</a:t>
            </a:r>
            <a:r>
              <a:rPr lang="ru-RU" sz="4900">
                <a:latin typeface="Comic Sans MS" panose="030f0702030302020204" pitchFamily="66" charset="0"/>
              </a:rPr>
              <a:t>,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присвоение </a:t>
            </a:r>
            <a:r>
              <a:rPr lang="ru-RU" sz="4900">
                <a:latin typeface="Comic Sans MS" panose="030f0702030302020204" pitchFamily="66" charset="0"/>
              </a:rPr>
              <a:t>кличек</a:t>
            </a:r>
            <a:r>
              <a:rPr lang="ru-RU" sz="490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 </a:t>
            </a:r>
            <a:r>
              <a:rPr lang="ru-RU" sz="4900">
                <a:latin typeface="Comic Sans MS" panose="030f0702030302020204" pitchFamily="66" charset="0"/>
              </a:rPr>
              <a:t>бесконечные замечания и необъективные оценки,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высмеивание</a:t>
            </a:r>
            <a:r>
              <a:rPr lang="ru-RU" sz="4900">
                <a:latin typeface="Comic Sans MS" panose="030f0702030302020204" pitchFamily="66" charset="0"/>
              </a:rPr>
              <a:t>,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унижение </a:t>
            </a:r>
            <a:r>
              <a:rPr lang="ru-RU" sz="4900">
                <a:latin typeface="Comic Sans MS" panose="030f0702030302020204" pitchFamily="66" charset="0"/>
              </a:rPr>
              <a:t>в присутствии других детей</a:t>
            </a:r>
            <a:r>
              <a:rPr lang="ru-RU" sz="490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 </a:t>
            </a:r>
            <a:r>
              <a:rPr lang="ru-RU" sz="4900">
                <a:latin typeface="Comic Sans MS" panose="030f0702030302020204" pitchFamily="66" charset="0"/>
              </a:rPr>
              <a:t>угрозы физической расправы,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шантаж,</a:t>
            </a: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 </a:t>
            </a:r>
            <a:r>
              <a:rPr lang="ru-RU" sz="4900">
                <a:latin typeface="Comic Sans MS" panose="030f0702030302020204" pitchFamily="66" charset="0"/>
              </a:rPr>
              <a:t>угроза пожаловаться </a:t>
            </a:r>
            <a:r>
              <a:rPr lang="ru-RU" sz="4900" smtClean="0">
                <a:latin typeface="Comic Sans MS" panose="030f0702030302020204" pitchFamily="66" charset="0"/>
                <a:hlinkClick r:id="rId3"/>
              </a:rPr>
              <a:t>взрослым</a:t>
            </a:r>
            <a:r>
              <a:rPr lang="ru-RU" sz="4900" smtClean="0">
                <a:latin typeface="Comic Sans MS" panose="030f0702030302020204" pitchFamily="66" charset="0"/>
              </a:rPr>
              <a:t>, перестать </a:t>
            </a:r>
            <a:r>
              <a:rPr lang="ru-RU" sz="4900">
                <a:latin typeface="Comic Sans MS" panose="030f0702030302020204" pitchFamily="66" charset="0"/>
              </a:rPr>
              <a:t>дружить,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вымогательство</a:t>
            </a:r>
            <a:r>
              <a:rPr lang="ru-RU" sz="4900">
                <a:latin typeface="Comic Sans MS" panose="030f0702030302020204" pitchFamily="66" charset="0"/>
              </a:rPr>
              <a:t>, доносительство</a:t>
            </a:r>
            <a:r>
              <a:rPr lang="ru-RU" sz="4900" smtClean="0"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 </a:t>
            </a:r>
            <a:r>
              <a:rPr lang="ru-RU" sz="4900">
                <a:latin typeface="Comic Sans MS" panose="030f0702030302020204" pitchFamily="66" charset="0"/>
              </a:rPr>
              <a:t>клевета на жертву, придирки, 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оскорбления</a:t>
            </a:r>
            <a:r>
              <a:rPr lang="ru-RU" sz="4900">
                <a:latin typeface="Comic Sans MS" panose="030f0702030302020204" pitchFamily="66" charset="0"/>
              </a:rPr>
              <a:t>, обзывательства, </a:t>
            </a:r>
            <a:endParaRPr lang="ru-RU" sz="490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4900" smtClean="0">
                <a:latin typeface="Comic Sans MS" panose="030f0702030302020204" pitchFamily="66" charset="0"/>
              </a:rPr>
              <a:t>дразнилки.</a:t>
            </a:r>
            <a:endParaRPr lang="ru-RU" sz="49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178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://severpost.ru/docs/upload/2016/11/14781776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8009" y="3780890"/>
            <a:ext cx="3577988" cy="23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C1656-30C9-462F-A14D-93C2D86B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80" y="57150"/>
            <a:ext cx="7236125" cy="1020763"/>
          </a:xfrm>
          <a:noFill/>
        </p:spPr>
        <p:txBody>
          <a:bodyPr/>
          <a:lstStyle>
            <a:defPPr/>
          </a:lstStyle>
          <a:p>
            <a:pPr algn="ctr"/>
            <a:r>
              <a:rPr lang="ru-RU" b="1" smtClean="0">
                <a:latin typeface="Comic Sans MS" panose="030f0702030302020204" pitchFamily="66" charset="0"/>
              </a:rPr>
              <a:t>Виды </a:t>
            </a:r>
            <a:r>
              <a:rPr lang="ru-RU" b="1">
                <a:latin typeface="Comic Sans MS" panose="030f0702030302020204" pitchFamily="66" charset="0"/>
              </a:rPr>
              <a:t>буллинга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873125"/>
            <a:ext cx="7139497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40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ru-RU" sz="2400" b="1">
                <a:solidFill>
                  <a:srgbClr val="FF0000"/>
                </a:solidFill>
                <a:latin typeface="Comic Sans MS" panose="030f0702030302020204" pitchFamily="66" charset="0"/>
              </a:rPr>
              <a:t>социальное </a:t>
            </a: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исключение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omic Sans MS" panose="030f0702030302020204" pitchFamily="66" charset="0"/>
              </a:rPr>
              <a:t>бойкот,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omic Sans MS" panose="030f0702030302020204" pitchFamily="66" charset="0"/>
              </a:rPr>
              <a:t>отторжение,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omic Sans MS" panose="030f0702030302020204" pitchFamily="66" charset="0"/>
              </a:rPr>
              <a:t>изоляция</a:t>
            </a:r>
            <a:r>
              <a:rPr lang="ru-RU" sz="2000">
                <a:latin typeface="Comic Sans MS" panose="030f0702030302020204" pitchFamily="66" charset="0"/>
              </a:rPr>
              <a:t>, </a:t>
            </a:r>
            <a:endParaRPr lang="ru-RU" sz="200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>
                <a:latin typeface="Comic Sans MS" panose="030f0702030302020204" pitchFamily="66" charset="0"/>
              </a:rPr>
              <a:t>отказ </a:t>
            </a:r>
            <a:r>
              <a:rPr lang="ru-RU" sz="2000">
                <a:latin typeface="Comic Sans MS" panose="030f0702030302020204" pitchFamily="66" charset="0"/>
              </a:rPr>
              <a:t>от общения с жертвой (с ребенком отказываются играть, заниматься, не хотят с ним сидеть за одной партой и т.д.);</a:t>
            </a:r>
          </a:p>
          <a:p>
            <a:pPr/>
            <a:endParaRPr lang="ru-RU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927" y="3417662"/>
            <a:ext cx="8704053" cy="285841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400" b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3.кибербуллинг</a:t>
            </a:r>
            <a:r>
              <a:rPr lang="ru-RU" sz="2000">
                <a:solidFill>
                  <a:schemeClr val="accent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/>
              <a:t> </a:t>
            </a:r>
            <a:r>
              <a:rPr lang="ru-RU">
                <a:latin typeface="Comic Sans MS" panose="030f0702030302020204" pitchFamily="66" charset="0"/>
              </a:rPr>
              <a:t>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</a:t>
            </a:r>
            <a:r>
              <a:rPr lang="ru-RU" smtClean="0">
                <a:latin typeface="Comic Sans MS" panose="030f0702030302020204" pitchFamily="66" charset="0"/>
              </a:rPr>
              <a:t>видео,  </a:t>
            </a:r>
            <a:r>
              <a:rPr lang="ru-RU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фотографий, оскорбительных текстов </a:t>
            </a:r>
            <a:r>
              <a:rPr lang="ru-RU" smtClean="0">
                <a:latin typeface="Comic Sans MS" panose="030f0702030302020204" pitchFamily="66" charset="0"/>
              </a:rPr>
              <a:t>в </a:t>
            </a:r>
            <a:r>
              <a:rPr lang="ru-RU">
                <a:latin typeface="Comic Sans MS" panose="030f0702030302020204" pitchFamily="66" charset="0"/>
              </a:rPr>
              <a:t>общий </a:t>
            </a:r>
            <a:r>
              <a:rPr lang="ru-RU" smtClean="0">
                <a:latin typeface="Comic Sans MS" panose="030f0702030302020204" pitchFamily="66" charset="0"/>
              </a:rPr>
              <a:t>доступ.</a:t>
            </a:r>
            <a:r>
              <a:rPr lang="ru-RU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подвержены до 30% школьников 12-15 лет). Распространение в последнее время получает троллинг (trolling — блеснение, ловля рыбы на блесну) — размещение в Интернете (на форумах, в дискуссионных группах, блогах и др.) провокационных сообщений с целью </a:t>
            </a:r>
            <a:r>
              <a:rPr lang="ru-RU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конфликты </a:t>
            </a:r>
            <a:r>
              <a:rPr lang="ru-RU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участниками, взаимные оскорбления.</a:t>
            </a:r>
            <a:endParaRPr lang="ru-RU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2" name="Picture 4" descr="http://tutknow.ru/uploads/posts/2016-08/1471033774_zhertva-bulli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4105" y="138027"/>
            <a:ext cx="3717985" cy="26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8" name="AutoShape 8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9" name="AutoShape 10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10" name="AutoShape 12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11" name="AutoShape 14" descr="https://youngparentoutreach.com/wp-content/uploads/2012/09/bullying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5180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38" y="660968"/>
            <a:ext cx="10991248" cy="1533592"/>
          </a:xfrm>
        </p:spPr>
        <p:txBody>
          <a:bodyPr/>
          <a:lstStyle>
            <a:defPPr/>
          </a:lstStyle>
          <a:p>
            <a:pPr marL="0" indent="0">
              <a:lnSpc>
                <a:spcPct val="100000"/>
              </a:lnSpc>
              <a:buNone/>
            </a:pP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 Физическое </a:t>
            </a:r>
            <a:r>
              <a:rPr lang="ru-RU" b="1">
                <a:solidFill>
                  <a:srgbClr val="FF0000"/>
                </a:solidFill>
                <a:latin typeface="Comic Sans MS" panose="030f0702030302020204" pitchFamily="66" charset="0"/>
              </a:rPr>
              <a:t>насилие</a:t>
            </a:r>
            <a:r>
              <a:rPr lang="ru-RU" b="1">
                <a:solidFill>
                  <a:schemeClr val="accent1"/>
                </a:solidFill>
                <a:latin typeface="Comic Sans MS" panose="030f0702030302020204" pitchFamily="66" charset="0"/>
              </a:rPr>
              <a:t> </a:t>
            </a:r>
            <a:r>
              <a:rPr lang="ru-RU">
                <a:latin typeface="Comic Sans MS" panose="030f0702030302020204" pitchFamily="66" charset="0"/>
              </a:rPr>
              <a:t>избиение, нанесение удара, подзатыльники, порча и отнимание вещей, воровство и  др.</a:t>
            </a:r>
          </a:p>
          <a:p>
            <a:pPr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39" y="2520176"/>
            <a:ext cx="741227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 место </a:t>
            </a:r>
            <a:r>
              <a:rPr lang="ru-RU" sz="2400" smtClean="0">
                <a:latin typeface="Comic Sans MS" panose="030f0702030302020204" pitchFamily="66" charset="0"/>
              </a:rPr>
              <a:t>— </a:t>
            </a:r>
            <a:r>
              <a:rPr lang="ru-RU" sz="2400">
                <a:latin typeface="Comic Sans MS" panose="030f0702030302020204" pitchFamily="66" charset="0"/>
              </a:rPr>
              <a:t>СЛОВЕСНАЯ ТРАВЛЯ </a:t>
            </a:r>
            <a:endParaRPr lang="ru-RU" sz="240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2 место </a:t>
            </a:r>
            <a:r>
              <a:rPr lang="ru-RU" sz="2400" smtClean="0">
                <a:latin typeface="Comic Sans MS" panose="030f0702030302020204" pitchFamily="66" charset="0"/>
              </a:rPr>
              <a:t>— БОЙКОТ</a:t>
            </a:r>
            <a:endParaRPr lang="ru-RU" sz="24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3 место </a:t>
            </a:r>
            <a:r>
              <a:rPr lang="ru-RU" sz="2400" smtClean="0">
                <a:latin typeface="Comic Sans MS" panose="030f0702030302020204" pitchFamily="66" charset="0"/>
              </a:rPr>
              <a:t>— </a:t>
            </a:r>
            <a:r>
              <a:rPr lang="ru-RU" sz="2400">
                <a:latin typeface="Comic Sans MS" panose="030f0702030302020204" pitchFamily="66" charset="0"/>
              </a:rPr>
              <a:t>ФИЗИЧЕСКАЯ </a:t>
            </a:r>
            <a:r>
              <a:rPr lang="ru-RU" sz="2400" smtClean="0">
                <a:latin typeface="Comic Sans MS" panose="030f0702030302020204" pitchFamily="66" charset="0"/>
              </a:rPr>
              <a:t>РАСПРАВА </a:t>
            </a:r>
            <a:endParaRPr lang="ru-RU" sz="24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4 место </a:t>
            </a:r>
            <a:r>
              <a:rPr lang="ru-RU" sz="2400" smtClean="0">
                <a:latin typeface="Comic Sans MS" panose="030f0702030302020204" pitchFamily="66" charset="0"/>
              </a:rPr>
              <a:t>— </a:t>
            </a:r>
            <a:r>
              <a:rPr lang="ru-RU" sz="2400">
                <a:latin typeface="Comic Sans MS" panose="030f0702030302020204" pitchFamily="66" charset="0"/>
              </a:rPr>
              <a:t>РАСПРОСТРАНЕНИЕ </a:t>
            </a:r>
            <a:r>
              <a:rPr lang="ru-RU" sz="2400" smtClean="0">
                <a:latin typeface="Comic Sans MS" panose="030f0702030302020204" pitchFamily="66" charset="0"/>
              </a:rPr>
              <a:t>СЛУХОВ</a:t>
            </a:r>
          </a:p>
          <a:p>
            <a:pPr>
              <a:lnSpc>
                <a:spcPct val="150000"/>
              </a:lnSpc>
            </a:pPr>
            <a:r>
              <a:rPr lang="ru-RU" sz="2400" smtClean="0">
                <a:latin typeface="Comic Sans MS" panose="030f0702030302020204" pitchFamily="66" charset="0"/>
              </a:rPr>
              <a:t> </a:t>
            </a:r>
            <a:r>
              <a:rPr lang="ru-RU" sz="2400">
                <a:latin typeface="Comic Sans MS" panose="030f0702030302020204" pitchFamily="66" charset="0"/>
              </a:rPr>
              <a:t>И </a:t>
            </a:r>
            <a:r>
              <a:rPr lang="ru-RU" sz="2400" smtClean="0">
                <a:latin typeface="Comic Sans MS" panose="030f0702030302020204" pitchFamily="66" charset="0"/>
              </a:rPr>
              <a:t>СПЛЕТЕН</a:t>
            </a:r>
            <a:endParaRPr lang="ru-RU" sz="24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5 место</a:t>
            </a:r>
            <a:r>
              <a:rPr lang="ru-RU" sz="2400" b="1" smtClean="0">
                <a:latin typeface="Comic Sans MS" panose="030f0702030302020204" pitchFamily="66" charset="0"/>
              </a:rPr>
              <a:t> </a:t>
            </a:r>
            <a:r>
              <a:rPr lang="ru-RU" sz="2400" smtClean="0">
                <a:latin typeface="Comic Sans MS" panose="030f0702030302020204" pitchFamily="66" charset="0"/>
              </a:rPr>
              <a:t>— </a:t>
            </a:r>
            <a:r>
              <a:rPr lang="ru-RU" sz="2400">
                <a:latin typeface="Comic Sans MS" panose="030f0702030302020204" pitchFamily="66" charset="0"/>
              </a:rPr>
              <a:t>ВОРОВСТВО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60" y="2194560"/>
            <a:ext cx="3641496" cy="40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2054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139" y="808522"/>
            <a:ext cx="10843661" cy="5368441"/>
          </a:xfrm>
        </p:spPr>
        <p:txBody>
          <a:bodyPr>
            <a:noAutofit/>
          </a:bodyPr>
          <a:lstStyle>
            <a:defPPr/>
          </a:lstStyle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 </a:t>
            </a:r>
            <a:r>
              <a:rPr lang="ru-RU" smtClean="0">
                <a:latin typeface="Comic Sans MS" panose="030f0702030302020204" pitchFamily="66" charset="0"/>
              </a:rPr>
              <a:t>  Согласно </a:t>
            </a:r>
            <a:r>
              <a:rPr lang="ru-RU">
                <a:latin typeface="Comic Sans MS" panose="030f0702030302020204" pitchFamily="66" charset="0"/>
              </a:rPr>
              <a:t>зарубежной статистике, в разных учебных заведениях от 4 до 50% учеников сталкивается с буллингом. Для одних это единичные случаи, для других — постоянная травля.</a:t>
            </a:r>
            <a:br>
              <a:rPr lang="ru-RU">
                <a:latin typeface="Comic Sans MS" panose="030f0702030302020204" pitchFamily="66" charset="0"/>
              </a:rPr>
            </a:br>
            <a:r>
              <a:rPr lang="ru-RU" smtClean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 </a:t>
            </a:r>
            <a:r>
              <a:rPr lang="ru-RU" smtClean="0">
                <a:latin typeface="Comic Sans MS" panose="030f0702030302020204" pitchFamily="66" charset="0"/>
              </a:rPr>
              <a:t>  Российские </a:t>
            </a:r>
            <a:r>
              <a:rPr lang="ru-RU">
                <a:latin typeface="Comic Sans MS" panose="030f0702030302020204" pitchFamily="66" charset="0"/>
              </a:rPr>
              <a:t>исследования буллинга в школе, проведенные в </a:t>
            </a:r>
            <a:r>
              <a:rPr lang="ru-RU" smtClean="0">
                <a:latin typeface="Comic Sans MS" panose="030f0702030302020204" pitchFamily="66" charset="0"/>
              </a:rPr>
              <a:t>2020 </a:t>
            </a:r>
            <a:r>
              <a:rPr lang="ru-RU">
                <a:latin typeface="Comic Sans MS" panose="030f0702030302020204" pitchFamily="66" charset="0"/>
              </a:rPr>
              <a:t>году, показывают, что 22% мальчиков и 21% девочек становятся жертвами травли уже в одиннадцатилетнем возрасте. Для подростков 15 лет эти показатели составляют соответственно </a:t>
            </a:r>
            <a:r>
              <a:rPr lang="ru-RU" smtClean="0">
                <a:latin typeface="Comic Sans MS" panose="030f0702030302020204" pitchFamily="66" charset="0"/>
              </a:rPr>
              <a:t>13 </a:t>
            </a:r>
            <a:r>
              <a:rPr lang="ru-RU">
                <a:latin typeface="Comic Sans MS" panose="030f0702030302020204" pitchFamily="66" charset="0"/>
              </a:rPr>
              <a:t>и 12</a:t>
            </a:r>
            <a:r>
              <a:rPr lang="ru-RU" smtClean="0">
                <a:latin typeface="Comic Sans MS" panose="030f0702030302020204" pitchFamily="66" charset="0"/>
              </a:rPr>
              <a:t>%.</a:t>
            </a:r>
          </a:p>
          <a:p>
            <a:pPr marL="0" indent="0">
              <a:buNone/>
            </a:pPr>
            <a:br>
              <a:rPr lang="ru-RU">
                <a:latin typeface="Comic Sans MS" panose="030f0702030302020204" pitchFamily="66" charset="0"/>
              </a:rPr>
            </a:br>
            <a:endParaRPr lang="ru-RU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139" y="5092933"/>
            <a:ext cx="11154878" cy="101438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800" b="1" err="1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кибербуллинг </a:t>
            </a:r>
            <a:r>
              <a:rPr lang="ru-RU" sz="2800" b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 среди подростков 13-15 </a:t>
            </a:r>
            <a:r>
              <a:rPr lang="ru-RU" sz="2800" b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2800" b="1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1016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9" name="Дата 2"/>
          <p:cNvSpPr>
            <a:spLocks noGrp="1"/>
          </p:cNvSpPr>
          <p:nvPr>
            <p:ph type="dt" sz="half" idx="10"/>
          </p:nvPr>
        </p:nvSpPr>
        <p:spPr>
          <a:xfrm>
            <a:off x="210465" y="1488557"/>
            <a:ext cx="6334714" cy="4444605"/>
          </a:xfrm>
          <a:noFill/>
        </p:spPr>
        <p:txBody>
          <a:bodyPr anchor="t"/>
          <a:lstStyle>
            <a:defPPr/>
          </a:lstStyle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>
                <a:solidFill>
                  <a:schemeClr val="tx1"/>
                </a:solidFill>
                <a:latin typeface="Comic Sans MS" panose="030f0702030302020204" pitchFamily="66" charset="0"/>
              </a:rPr>
              <a:t>Умышленность 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>
                <a:solidFill>
                  <a:schemeClr val="tx1"/>
                </a:solidFill>
                <a:latin typeface="Comic Sans MS" panose="030f0702030302020204" pitchFamily="66" charset="0"/>
              </a:rPr>
              <a:t>Регулярность 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>
                <a:solidFill>
                  <a:schemeClr val="tx1"/>
                </a:solidFill>
                <a:latin typeface="Comic Sans MS" panose="030f0702030302020204" pitchFamily="66" charset="0"/>
              </a:rPr>
              <a:t>Неравенство сил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>
                <a:solidFill>
                  <a:schemeClr val="tx1"/>
                </a:solidFill>
                <a:latin typeface="Comic Sans MS" panose="030f0702030302020204" pitchFamily="66" charset="0"/>
              </a:rPr>
              <a:t>Групповой процесс (затрагивает широкий круг участников)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>
                <a:solidFill>
                  <a:schemeClr val="tx1"/>
                </a:solidFill>
                <a:latin typeface="Comic Sans MS" panose="030f0702030302020204" pitchFamily="66" charset="0"/>
              </a:rPr>
              <a:t>Не заканчивается сам по себе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>
                <a:solidFill>
                  <a:schemeClr val="tx1"/>
                </a:solidFill>
                <a:latin typeface="Comic Sans MS" panose="030f0702030302020204" pitchFamily="66" charset="0"/>
              </a:rPr>
              <a:t>Негативное психологическое воздействие на всех участников</a:t>
            </a:r>
          </a:p>
        </p:txBody>
      </p:sp>
      <p:pic>
        <p:nvPicPr>
          <p:cNvPr id="1026" name="Picture 2" descr="Ð±ÑÐ»Ð»Ð¸Ð½Ð³ Ð¿Ð¾Ð½ÑÑÐ¸Ðµ Ð¿ÑÐ¸ÑÐ¸Ð½Ñ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5413" y="1690688"/>
            <a:ext cx="6038951" cy="34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algn="ctr"/>
            <a:r>
              <a:rPr lang="ru-RU" sz="3200" b="1">
                <a:solidFill>
                  <a:srgbClr val="FF0000"/>
                </a:solidFill>
                <a:latin typeface="Comic Sans MS" panose="030f0702030302020204" pitchFamily="66" charset="0"/>
              </a:rPr>
              <a:t>Основные характеристики Буллинга</a:t>
            </a:r>
            <a:endParaRPr lang="ru-RU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39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178</Paragraphs>
  <Slides>37</Slides>
  <Notes>1</Notes>
  <TotalTime>3399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3">
      <vt:lpstr>Arial</vt:lpstr>
      <vt:lpstr>Calibri Light</vt:lpstr>
      <vt:lpstr>Calibri</vt:lpstr>
      <vt:lpstr>Comic Sans MS</vt:lpstr>
      <vt:lpstr>Times New Roman</vt:lpstr>
      <vt:lpstr>Тема Office</vt:lpstr>
      <vt:lpstr>«Буллинг…или школьная травля»</vt:lpstr>
      <vt:lpstr>Определения «буллинга»-школьной травли.</vt:lpstr>
      <vt:lpstr>Цифры и факты</vt:lpstr>
      <vt:lpstr>PowerPoint Presentation</vt:lpstr>
      <vt:lpstr>Виды буллинга</vt:lpstr>
      <vt:lpstr>Виды буллинга</vt:lpstr>
      <vt:lpstr>PowerPoint Presentation</vt:lpstr>
      <vt:lpstr>PowerPoint Presentation</vt:lpstr>
      <vt:lpstr>Основные характеристики Буллинга</vt:lpstr>
      <vt:lpstr>Обращение за помощью при буллинге</vt:lpstr>
      <vt:lpstr>PowerPoint Presentation</vt:lpstr>
      <vt:lpstr>Распределение ролей в буллинге</vt:lpstr>
      <vt:lpstr>Инициаторы травли -буллеры</vt:lpstr>
      <vt:lpstr>Признаки ребенка агрессора </vt:lpstr>
      <vt:lpstr>PowerPoint Presentation</vt:lpstr>
      <vt:lpstr>Жертвой или объектом буллинга: </vt:lpstr>
      <vt:lpstr>Наблюдатели</vt:lpstr>
      <vt:lpstr>Защитники</vt:lpstr>
      <vt:lpstr/>
      <vt:lpstr>PowerPoint Presentation</vt:lpstr>
      <vt:lpstr>PowerPoint Presentation</vt:lpstr>
      <vt:lpstr>PowerPoint Presentation</vt:lpstr>
      <vt:lpstr>Снимайте мышечное напряжение:-дыхательная гимнастика: глубоко вдохни, задержи дыхание на 5 секунд, потом выдохни. Повтори несколько раз.-сожми сильно, сильно кулаки и посчитай до 10, а потом расслабь руки.-если есть возможность,  прими душ, сходи в  бассейн или поплескайся  в ванной.-порви  не нужную бумагу, газеты.-массаж.-побоксируй подушку. Развивайте навыки общения со сверстниками-Способы реагирования на обзывания:-игнорировать-не обращать внимания-отреагировать нестандартно. Как завести себе друзей-приглашать в гости-уметь выслушать и помогать друг другу-уметь делиться  (ручкой, ластиком, угощать конфетой, давать списывать контрольные, ….)-говорить приятные слова «как ты сегодня замечательно выглядишь», «мне приятно с тобой общаться», «мне с тобой интересно»….. -самые лучшие знакомства – это случайные. Поэтому для того, чтоб найти  хороших друзей как можно чаще бывайте вне дома. Запишитесь в спортивную  секцию, кружок по моделированию и т.д.Развивайте навыки реагирования в конфликтных ситуациях и адекватного выражения эмоций.</vt:lpstr>
      <vt:lpstr>PowerPoint Presentation</vt:lpstr>
      <vt:lpstr>PowerPoint Presentation</vt:lpstr>
      <vt:lpstr>РЕКОМЕНДАЦИИ ПСИХОЛОГОВ:Учите и учитесь доверять</vt:lpstr>
      <vt:lpstr>Воспитывайте уверенность в себе</vt:lpstr>
      <vt:lpstr>Следите за тем, что происходит в школе</vt:lpstr>
      <vt:lpstr>Рекомендации психологов</vt:lpstr>
      <vt:lpstr>Что можно сделать если столкнулись с ситуацией кибертравли? </vt:lpstr>
      <vt:lpstr>Добавьте в друзья своего ребенка</vt:lpstr>
      <vt:lpstr>Научите защищать личную информацию</vt:lpstr>
      <vt:lpstr>Ограждайте от агрессии</vt:lpstr>
      <vt:lpstr>PowerPoint Presentation</vt:lpstr>
      <vt:lpstr>PowerPoint Presentation</vt:lpstr>
      <vt:lpstr>PowerPoint Presentation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Разные подходы к проблеме «буллинга»,  участники и их характеристики.</dc:title>
  <dc:creator>Katya</dc:creator>
  <cp:lastModifiedBy>Надежда</cp:lastModifiedBy>
  <cp:revision>209</cp:revision>
  <dcterms:created xsi:type="dcterms:W3CDTF">2018-03-18T19:30:16Z</dcterms:created>
  <dcterms:modified xsi:type="dcterms:W3CDTF">2025-08-07T11:12:46Z</dcterms:modified>
</cp:coreProperties>
</file>